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handoutMasterIdLst>
    <p:handoutMasterId r:id="rId41"/>
  </p:handoutMasterIdLst>
  <p:sldIdLst>
    <p:sldId id="256" r:id="rId2"/>
    <p:sldId id="257" r:id="rId3"/>
    <p:sldId id="271" r:id="rId4"/>
    <p:sldId id="272" r:id="rId5"/>
    <p:sldId id="258" r:id="rId6"/>
    <p:sldId id="275" r:id="rId7"/>
    <p:sldId id="286" r:id="rId8"/>
    <p:sldId id="287" r:id="rId9"/>
    <p:sldId id="291" r:id="rId10"/>
    <p:sldId id="292" r:id="rId11"/>
    <p:sldId id="260" r:id="rId12"/>
    <p:sldId id="261" r:id="rId13"/>
    <p:sldId id="264" r:id="rId14"/>
    <p:sldId id="265" r:id="rId15"/>
    <p:sldId id="262" r:id="rId16"/>
    <p:sldId id="263" r:id="rId17"/>
    <p:sldId id="266" r:id="rId18"/>
    <p:sldId id="288" r:id="rId19"/>
    <p:sldId id="289" r:id="rId20"/>
    <p:sldId id="273" r:id="rId21"/>
    <p:sldId id="290" r:id="rId22"/>
    <p:sldId id="259" r:id="rId23"/>
    <p:sldId id="276" r:id="rId24"/>
    <p:sldId id="277" r:id="rId25"/>
    <p:sldId id="278" r:id="rId26"/>
    <p:sldId id="279" r:id="rId27"/>
    <p:sldId id="280" r:id="rId28"/>
    <p:sldId id="303" r:id="rId29"/>
    <p:sldId id="281" r:id="rId30"/>
    <p:sldId id="282" r:id="rId31"/>
    <p:sldId id="283" r:id="rId32"/>
    <p:sldId id="301" r:id="rId33"/>
    <p:sldId id="299" r:id="rId34"/>
    <p:sldId id="300" r:id="rId35"/>
    <p:sldId id="284" r:id="rId36"/>
    <p:sldId id="302" r:id="rId37"/>
    <p:sldId id="298" r:id="rId38"/>
    <p:sldId id="285" r:id="rId39"/>
  </p:sldIdLst>
  <p:sldSz cx="9144000" cy="6858000" type="screen4x3"/>
  <p:notesSz cx="7099300" cy="102346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9" autoAdjust="0"/>
    <p:restoredTop sz="94660"/>
  </p:normalViewPr>
  <p:slideViewPr>
    <p:cSldViewPr>
      <p:cViewPr>
        <p:scale>
          <a:sx n="72" d="100"/>
          <a:sy n="72" d="100"/>
        </p:scale>
        <p:origin x="-420"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3076575" cy="511175"/>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4021138" y="0"/>
            <a:ext cx="3076575" cy="511175"/>
          </a:xfrm>
          <a:prstGeom prst="rect">
            <a:avLst/>
          </a:prstGeom>
        </p:spPr>
        <p:txBody>
          <a:bodyPr vert="horz" lIns="91440" tIns="45720" rIns="91440" bIns="45720" rtlCol="0"/>
          <a:lstStyle>
            <a:lvl1pPr algn="r">
              <a:defRPr sz="1200"/>
            </a:lvl1pPr>
          </a:lstStyle>
          <a:p>
            <a:fld id="{C4FD6CEB-6828-4BE1-8BF6-B5DF5BCF0489}" type="datetimeFigureOut">
              <a:rPr kumimoji="1" lang="ja-JP" altLang="en-US" smtClean="0"/>
              <a:t>2016/7/6</a:t>
            </a:fld>
            <a:endParaRPr kumimoji="1" lang="ja-JP" altLang="en-US"/>
          </a:p>
        </p:txBody>
      </p:sp>
      <p:sp>
        <p:nvSpPr>
          <p:cNvPr id="4" name="フッター プレースホルダー 3"/>
          <p:cNvSpPr>
            <a:spLocks noGrp="1"/>
          </p:cNvSpPr>
          <p:nvPr>
            <p:ph type="ftr" sz="quarter" idx="2"/>
          </p:nvPr>
        </p:nvSpPr>
        <p:spPr>
          <a:xfrm>
            <a:off x="0" y="9721850"/>
            <a:ext cx="3076575" cy="511175"/>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4021138" y="9721850"/>
            <a:ext cx="3076575" cy="511175"/>
          </a:xfrm>
          <a:prstGeom prst="rect">
            <a:avLst/>
          </a:prstGeom>
        </p:spPr>
        <p:txBody>
          <a:bodyPr vert="horz" lIns="91440" tIns="45720" rIns="91440" bIns="45720" rtlCol="0" anchor="b"/>
          <a:lstStyle>
            <a:lvl1pPr algn="r">
              <a:defRPr sz="1200"/>
            </a:lvl1pPr>
          </a:lstStyle>
          <a:p>
            <a:fld id="{B39A26A0-795D-403A-A91E-309183D0B78D}" type="slidenum">
              <a:rPr kumimoji="1" lang="ja-JP" altLang="en-US" smtClean="0"/>
              <a:t>‹#›</a:t>
            </a:fld>
            <a:endParaRPr kumimoji="1" lang="ja-JP" altLang="en-US"/>
          </a:p>
        </p:txBody>
      </p:sp>
    </p:spTree>
    <p:extLst>
      <p:ext uri="{BB962C8B-B14F-4D97-AF65-F5344CB8AC3E}">
        <p14:creationId xmlns:p14="http://schemas.microsoft.com/office/powerpoint/2010/main" val="9323267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kumimoji="1" lang="ja-JP" altLang="en-US"/>
          </a:p>
        </p:txBody>
      </p:sp>
      <p:sp>
        <p:nvSpPr>
          <p:cNvPr id="3" name="日付プレースホルダー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1612D79D-8DAB-45A6-8CE8-B05E6FF36162}" type="datetimeFigureOut">
              <a:rPr kumimoji="1" lang="ja-JP" altLang="en-US" smtClean="0"/>
              <a:t>2016/7/6</a:t>
            </a:fld>
            <a:endParaRPr kumimoji="1" lang="ja-JP" altLang="en-US"/>
          </a:p>
        </p:txBody>
      </p:sp>
      <p:sp>
        <p:nvSpPr>
          <p:cNvPr id="4" name="スライド イメージ プレースホルダー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ja-JP" altLang="en-US"/>
          </a:p>
        </p:txBody>
      </p:sp>
      <p:sp>
        <p:nvSpPr>
          <p:cNvPr id="5" name="ノート プレースホルダー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59EEB335-64B7-4E80-8E88-97BA69F1EAEE}" type="slidenum">
              <a:rPr kumimoji="1" lang="ja-JP" altLang="en-US" smtClean="0"/>
              <a:t>‹#›</a:t>
            </a:fld>
            <a:endParaRPr kumimoji="1" lang="ja-JP" altLang="en-US"/>
          </a:p>
        </p:txBody>
      </p:sp>
    </p:spTree>
    <p:extLst>
      <p:ext uri="{BB962C8B-B14F-4D97-AF65-F5344CB8AC3E}">
        <p14:creationId xmlns:p14="http://schemas.microsoft.com/office/powerpoint/2010/main" val="195720110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1</a:t>
            </a:fld>
            <a:endParaRPr kumimoji="1" lang="ja-JP" altLang="en-US"/>
          </a:p>
        </p:txBody>
      </p:sp>
    </p:spTree>
    <p:extLst>
      <p:ext uri="{BB962C8B-B14F-4D97-AF65-F5344CB8AC3E}">
        <p14:creationId xmlns:p14="http://schemas.microsoft.com/office/powerpoint/2010/main" val="1872022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2</a:t>
            </a:fld>
            <a:endParaRPr kumimoji="1" lang="ja-JP" altLang="en-US"/>
          </a:p>
        </p:txBody>
      </p:sp>
    </p:spTree>
    <p:extLst>
      <p:ext uri="{BB962C8B-B14F-4D97-AF65-F5344CB8AC3E}">
        <p14:creationId xmlns:p14="http://schemas.microsoft.com/office/powerpoint/2010/main" val="19679336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3</a:t>
            </a:fld>
            <a:endParaRPr kumimoji="1" lang="ja-JP" altLang="en-US"/>
          </a:p>
        </p:txBody>
      </p:sp>
    </p:spTree>
    <p:extLst>
      <p:ext uri="{BB962C8B-B14F-4D97-AF65-F5344CB8AC3E}">
        <p14:creationId xmlns:p14="http://schemas.microsoft.com/office/powerpoint/2010/main" val="24015308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4</a:t>
            </a:fld>
            <a:endParaRPr kumimoji="1" lang="ja-JP" altLang="en-US"/>
          </a:p>
        </p:txBody>
      </p:sp>
    </p:spTree>
    <p:extLst>
      <p:ext uri="{BB962C8B-B14F-4D97-AF65-F5344CB8AC3E}">
        <p14:creationId xmlns:p14="http://schemas.microsoft.com/office/powerpoint/2010/main" val="3351149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5</a:t>
            </a:fld>
            <a:endParaRPr kumimoji="1" lang="ja-JP" altLang="en-US"/>
          </a:p>
        </p:txBody>
      </p:sp>
    </p:spTree>
    <p:extLst>
      <p:ext uri="{BB962C8B-B14F-4D97-AF65-F5344CB8AC3E}">
        <p14:creationId xmlns:p14="http://schemas.microsoft.com/office/powerpoint/2010/main" val="32128705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6</a:t>
            </a:fld>
            <a:endParaRPr kumimoji="1" lang="ja-JP" altLang="en-US"/>
          </a:p>
        </p:txBody>
      </p:sp>
    </p:spTree>
    <p:extLst>
      <p:ext uri="{BB962C8B-B14F-4D97-AF65-F5344CB8AC3E}">
        <p14:creationId xmlns:p14="http://schemas.microsoft.com/office/powerpoint/2010/main" val="36521782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7</a:t>
            </a:fld>
            <a:endParaRPr kumimoji="1" lang="ja-JP" altLang="en-US"/>
          </a:p>
        </p:txBody>
      </p:sp>
    </p:spTree>
    <p:extLst>
      <p:ext uri="{BB962C8B-B14F-4D97-AF65-F5344CB8AC3E}">
        <p14:creationId xmlns:p14="http://schemas.microsoft.com/office/powerpoint/2010/main" val="106770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8</a:t>
            </a:fld>
            <a:endParaRPr kumimoji="1" lang="ja-JP" altLang="en-US"/>
          </a:p>
        </p:txBody>
      </p:sp>
    </p:spTree>
    <p:extLst>
      <p:ext uri="{BB962C8B-B14F-4D97-AF65-F5344CB8AC3E}">
        <p14:creationId xmlns:p14="http://schemas.microsoft.com/office/powerpoint/2010/main" val="2808193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9</a:t>
            </a:fld>
            <a:endParaRPr kumimoji="1" lang="ja-JP" altLang="en-US"/>
          </a:p>
        </p:txBody>
      </p:sp>
    </p:spTree>
    <p:extLst>
      <p:ext uri="{BB962C8B-B14F-4D97-AF65-F5344CB8AC3E}">
        <p14:creationId xmlns:p14="http://schemas.microsoft.com/office/powerpoint/2010/main" val="27215529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10</a:t>
            </a:fld>
            <a:endParaRPr kumimoji="1" lang="ja-JP" altLang="en-US"/>
          </a:p>
        </p:txBody>
      </p:sp>
    </p:spTree>
    <p:extLst>
      <p:ext uri="{BB962C8B-B14F-4D97-AF65-F5344CB8AC3E}">
        <p14:creationId xmlns:p14="http://schemas.microsoft.com/office/powerpoint/2010/main" val="3353680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11</a:t>
            </a:fld>
            <a:endParaRPr kumimoji="1" lang="ja-JP" altLang="en-US"/>
          </a:p>
        </p:txBody>
      </p:sp>
    </p:spTree>
    <p:extLst>
      <p:ext uri="{BB962C8B-B14F-4D97-AF65-F5344CB8AC3E}">
        <p14:creationId xmlns:p14="http://schemas.microsoft.com/office/powerpoint/2010/main" val="13347097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12</a:t>
            </a:fld>
            <a:endParaRPr kumimoji="1" lang="ja-JP" altLang="en-US"/>
          </a:p>
        </p:txBody>
      </p:sp>
    </p:spTree>
    <p:extLst>
      <p:ext uri="{BB962C8B-B14F-4D97-AF65-F5344CB8AC3E}">
        <p14:creationId xmlns:p14="http://schemas.microsoft.com/office/powerpoint/2010/main" val="3049996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13</a:t>
            </a:fld>
            <a:endParaRPr kumimoji="1" lang="ja-JP" altLang="en-US"/>
          </a:p>
        </p:txBody>
      </p:sp>
    </p:spTree>
    <p:extLst>
      <p:ext uri="{BB962C8B-B14F-4D97-AF65-F5344CB8AC3E}">
        <p14:creationId xmlns:p14="http://schemas.microsoft.com/office/powerpoint/2010/main" val="597917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14</a:t>
            </a:fld>
            <a:endParaRPr kumimoji="1" lang="ja-JP" altLang="en-US"/>
          </a:p>
        </p:txBody>
      </p:sp>
    </p:spTree>
    <p:extLst>
      <p:ext uri="{BB962C8B-B14F-4D97-AF65-F5344CB8AC3E}">
        <p14:creationId xmlns:p14="http://schemas.microsoft.com/office/powerpoint/2010/main" val="26625676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15</a:t>
            </a:fld>
            <a:endParaRPr kumimoji="1" lang="ja-JP" altLang="en-US"/>
          </a:p>
        </p:txBody>
      </p:sp>
    </p:spTree>
    <p:extLst>
      <p:ext uri="{BB962C8B-B14F-4D97-AF65-F5344CB8AC3E}">
        <p14:creationId xmlns:p14="http://schemas.microsoft.com/office/powerpoint/2010/main" val="1693506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16</a:t>
            </a:fld>
            <a:endParaRPr kumimoji="1" lang="ja-JP" altLang="en-US"/>
          </a:p>
        </p:txBody>
      </p:sp>
    </p:spTree>
    <p:extLst>
      <p:ext uri="{BB962C8B-B14F-4D97-AF65-F5344CB8AC3E}">
        <p14:creationId xmlns:p14="http://schemas.microsoft.com/office/powerpoint/2010/main" val="25949961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17</a:t>
            </a:fld>
            <a:endParaRPr kumimoji="1" lang="ja-JP" altLang="en-US"/>
          </a:p>
        </p:txBody>
      </p:sp>
    </p:spTree>
    <p:extLst>
      <p:ext uri="{BB962C8B-B14F-4D97-AF65-F5344CB8AC3E}">
        <p14:creationId xmlns:p14="http://schemas.microsoft.com/office/powerpoint/2010/main" val="20404791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18</a:t>
            </a:fld>
            <a:endParaRPr kumimoji="1" lang="ja-JP" altLang="en-US"/>
          </a:p>
        </p:txBody>
      </p:sp>
    </p:spTree>
    <p:extLst>
      <p:ext uri="{BB962C8B-B14F-4D97-AF65-F5344CB8AC3E}">
        <p14:creationId xmlns:p14="http://schemas.microsoft.com/office/powerpoint/2010/main" val="24492973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19</a:t>
            </a:fld>
            <a:endParaRPr kumimoji="1" lang="ja-JP" altLang="en-US"/>
          </a:p>
        </p:txBody>
      </p:sp>
    </p:spTree>
    <p:extLst>
      <p:ext uri="{BB962C8B-B14F-4D97-AF65-F5344CB8AC3E}">
        <p14:creationId xmlns:p14="http://schemas.microsoft.com/office/powerpoint/2010/main" val="25536619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20</a:t>
            </a:fld>
            <a:endParaRPr kumimoji="1" lang="ja-JP" altLang="en-US"/>
          </a:p>
        </p:txBody>
      </p:sp>
    </p:spTree>
    <p:extLst>
      <p:ext uri="{BB962C8B-B14F-4D97-AF65-F5344CB8AC3E}">
        <p14:creationId xmlns:p14="http://schemas.microsoft.com/office/powerpoint/2010/main" val="15206144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21</a:t>
            </a:fld>
            <a:endParaRPr kumimoji="1" lang="ja-JP" altLang="en-US"/>
          </a:p>
        </p:txBody>
      </p:sp>
    </p:spTree>
    <p:extLst>
      <p:ext uri="{BB962C8B-B14F-4D97-AF65-F5344CB8AC3E}">
        <p14:creationId xmlns:p14="http://schemas.microsoft.com/office/powerpoint/2010/main" val="17358435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22</a:t>
            </a:fld>
            <a:endParaRPr kumimoji="1" lang="ja-JP" altLang="en-US"/>
          </a:p>
        </p:txBody>
      </p:sp>
    </p:spTree>
    <p:extLst>
      <p:ext uri="{BB962C8B-B14F-4D97-AF65-F5344CB8AC3E}">
        <p14:creationId xmlns:p14="http://schemas.microsoft.com/office/powerpoint/2010/main" val="19535209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23</a:t>
            </a:fld>
            <a:endParaRPr kumimoji="1" lang="ja-JP" altLang="en-US"/>
          </a:p>
        </p:txBody>
      </p:sp>
    </p:spTree>
    <p:extLst>
      <p:ext uri="{BB962C8B-B14F-4D97-AF65-F5344CB8AC3E}">
        <p14:creationId xmlns:p14="http://schemas.microsoft.com/office/powerpoint/2010/main" val="3320887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24</a:t>
            </a:fld>
            <a:endParaRPr kumimoji="1" lang="ja-JP" altLang="en-US"/>
          </a:p>
        </p:txBody>
      </p:sp>
    </p:spTree>
    <p:extLst>
      <p:ext uri="{BB962C8B-B14F-4D97-AF65-F5344CB8AC3E}">
        <p14:creationId xmlns:p14="http://schemas.microsoft.com/office/powerpoint/2010/main" val="3955511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25</a:t>
            </a:fld>
            <a:endParaRPr kumimoji="1" lang="ja-JP" altLang="en-US"/>
          </a:p>
        </p:txBody>
      </p:sp>
    </p:spTree>
    <p:extLst>
      <p:ext uri="{BB962C8B-B14F-4D97-AF65-F5344CB8AC3E}">
        <p14:creationId xmlns:p14="http://schemas.microsoft.com/office/powerpoint/2010/main" val="14122061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26</a:t>
            </a:fld>
            <a:endParaRPr kumimoji="1" lang="ja-JP" altLang="en-US"/>
          </a:p>
        </p:txBody>
      </p:sp>
    </p:spTree>
    <p:extLst>
      <p:ext uri="{BB962C8B-B14F-4D97-AF65-F5344CB8AC3E}">
        <p14:creationId xmlns:p14="http://schemas.microsoft.com/office/powerpoint/2010/main" val="21751710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27</a:t>
            </a:fld>
            <a:endParaRPr kumimoji="1" lang="ja-JP" altLang="en-US"/>
          </a:p>
        </p:txBody>
      </p:sp>
    </p:spTree>
    <p:extLst>
      <p:ext uri="{BB962C8B-B14F-4D97-AF65-F5344CB8AC3E}">
        <p14:creationId xmlns:p14="http://schemas.microsoft.com/office/powerpoint/2010/main" val="2839503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29</a:t>
            </a:fld>
            <a:endParaRPr kumimoji="1" lang="ja-JP" altLang="en-US"/>
          </a:p>
        </p:txBody>
      </p:sp>
    </p:spTree>
    <p:extLst>
      <p:ext uri="{BB962C8B-B14F-4D97-AF65-F5344CB8AC3E}">
        <p14:creationId xmlns:p14="http://schemas.microsoft.com/office/powerpoint/2010/main" val="27955911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30</a:t>
            </a:fld>
            <a:endParaRPr kumimoji="1" lang="ja-JP" altLang="en-US"/>
          </a:p>
        </p:txBody>
      </p:sp>
    </p:spTree>
    <p:extLst>
      <p:ext uri="{BB962C8B-B14F-4D97-AF65-F5344CB8AC3E}">
        <p14:creationId xmlns:p14="http://schemas.microsoft.com/office/powerpoint/2010/main" val="2879515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31</a:t>
            </a:fld>
            <a:endParaRPr kumimoji="1" lang="ja-JP" altLang="en-US"/>
          </a:p>
        </p:txBody>
      </p:sp>
    </p:spTree>
    <p:extLst>
      <p:ext uri="{BB962C8B-B14F-4D97-AF65-F5344CB8AC3E}">
        <p14:creationId xmlns:p14="http://schemas.microsoft.com/office/powerpoint/2010/main" val="18646030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33</a:t>
            </a:fld>
            <a:endParaRPr kumimoji="1" lang="ja-JP" altLang="en-US"/>
          </a:p>
        </p:txBody>
      </p:sp>
    </p:spTree>
    <p:extLst>
      <p:ext uri="{BB962C8B-B14F-4D97-AF65-F5344CB8AC3E}">
        <p14:creationId xmlns:p14="http://schemas.microsoft.com/office/powerpoint/2010/main" val="29269694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34</a:t>
            </a:fld>
            <a:endParaRPr kumimoji="1" lang="ja-JP" altLang="en-US"/>
          </a:p>
        </p:txBody>
      </p:sp>
    </p:spTree>
    <p:extLst>
      <p:ext uri="{BB962C8B-B14F-4D97-AF65-F5344CB8AC3E}">
        <p14:creationId xmlns:p14="http://schemas.microsoft.com/office/powerpoint/2010/main" val="26472898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35</a:t>
            </a:fld>
            <a:endParaRPr kumimoji="1" lang="ja-JP" altLang="en-US"/>
          </a:p>
        </p:txBody>
      </p:sp>
    </p:spTree>
    <p:extLst>
      <p:ext uri="{BB962C8B-B14F-4D97-AF65-F5344CB8AC3E}">
        <p14:creationId xmlns:p14="http://schemas.microsoft.com/office/powerpoint/2010/main" val="725978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37</a:t>
            </a:fld>
            <a:endParaRPr kumimoji="1" lang="ja-JP" altLang="en-US"/>
          </a:p>
        </p:txBody>
      </p:sp>
    </p:spTree>
    <p:extLst>
      <p:ext uri="{BB962C8B-B14F-4D97-AF65-F5344CB8AC3E}">
        <p14:creationId xmlns:p14="http://schemas.microsoft.com/office/powerpoint/2010/main" val="40260660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59EEB335-64B7-4E80-8E88-97BA69F1EAEE}" type="slidenum">
              <a:rPr kumimoji="1" lang="ja-JP" altLang="en-US" smtClean="0"/>
              <a:t>38</a:t>
            </a:fld>
            <a:endParaRPr kumimoji="1" lang="ja-JP" altLang="en-US"/>
          </a:p>
        </p:txBody>
      </p:sp>
    </p:spTree>
    <p:extLst>
      <p:ext uri="{BB962C8B-B14F-4D97-AF65-F5344CB8AC3E}">
        <p14:creationId xmlns:p14="http://schemas.microsoft.com/office/powerpoint/2010/main" val="681734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D2D83657-4A34-4A20-B2B2-98254D689A9C}" type="datetimeFigureOut">
              <a:rPr kumimoji="1" lang="ja-JP" altLang="en-US" smtClean="0"/>
              <a:t>2016/7/6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A545C1E-1E91-418D-81A1-074473987FAD}" type="slidenum">
              <a:rPr kumimoji="1" lang="ja-JP" altLang="en-US" smtClean="0"/>
              <a:t>‹#›</a:t>
            </a:fld>
            <a:endParaRPr kumimoji="1" lang="ja-JP" altLang="en-US"/>
          </a:p>
        </p:txBody>
      </p:sp>
    </p:spTree>
    <p:extLst>
      <p:ext uri="{BB962C8B-B14F-4D97-AF65-F5344CB8AC3E}">
        <p14:creationId xmlns:p14="http://schemas.microsoft.com/office/powerpoint/2010/main" val="779302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D2D83657-4A34-4A20-B2B2-98254D689A9C}" type="datetimeFigureOut">
              <a:rPr kumimoji="1" lang="ja-JP" altLang="en-US" smtClean="0"/>
              <a:t>2016/7/6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A545C1E-1E91-418D-81A1-074473987FAD}" type="slidenum">
              <a:rPr kumimoji="1" lang="ja-JP" altLang="en-US" smtClean="0"/>
              <a:t>‹#›</a:t>
            </a:fld>
            <a:endParaRPr kumimoji="1" lang="ja-JP" altLang="en-US"/>
          </a:p>
        </p:txBody>
      </p:sp>
    </p:spTree>
    <p:extLst>
      <p:ext uri="{BB962C8B-B14F-4D97-AF65-F5344CB8AC3E}">
        <p14:creationId xmlns:p14="http://schemas.microsoft.com/office/powerpoint/2010/main" val="726845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D2D83657-4A34-4A20-B2B2-98254D689A9C}" type="datetimeFigureOut">
              <a:rPr kumimoji="1" lang="ja-JP" altLang="en-US" smtClean="0"/>
              <a:t>2016/7/6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A545C1E-1E91-418D-81A1-074473987FAD}" type="slidenum">
              <a:rPr kumimoji="1" lang="ja-JP" altLang="en-US" smtClean="0"/>
              <a:t>‹#›</a:t>
            </a:fld>
            <a:endParaRPr kumimoji="1" lang="ja-JP" altLang="en-US"/>
          </a:p>
        </p:txBody>
      </p:sp>
    </p:spTree>
    <p:extLst>
      <p:ext uri="{BB962C8B-B14F-4D97-AF65-F5344CB8AC3E}">
        <p14:creationId xmlns:p14="http://schemas.microsoft.com/office/powerpoint/2010/main" val="3036005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D2D83657-4A34-4A20-B2B2-98254D689A9C}" type="datetimeFigureOut">
              <a:rPr kumimoji="1" lang="ja-JP" altLang="en-US" smtClean="0"/>
              <a:t>2016/7/6</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7A545C1E-1E91-418D-81A1-074473987FAD}" type="slidenum">
              <a:rPr kumimoji="1" lang="ja-JP" altLang="en-US" smtClean="0"/>
              <a:t>‹#›</a:t>
            </a:fld>
            <a:endParaRPr kumimoji="1" lang="ja-JP" altLang="en-US"/>
          </a:p>
        </p:txBody>
      </p:sp>
    </p:spTree>
    <p:extLst>
      <p:ext uri="{BB962C8B-B14F-4D97-AF65-F5344CB8AC3E}">
        <p14:creationId xmlns:p14="http://schemas.microsoft.com/office/powerpoint/2010/main" val="679977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D2D83657-4A34-4A20-B2B2-98254D689A9C}" type="datetimeFigureOut">
              <a:rPr kumimoji="1" lang="ja-JP" altLang="en-US" smtClean="0"/>
              <a:t>2016/7/6</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7A545C1E-1E91-418D-81A1-074473987FAD}" type="slidenum">
              <a:rPr kumimoji="1" lang="ja-JP" altLang="en-US" smtClean="0"/>
              <a:t>‹#›</a:t>
            </a:fld>
            <a:endParaRPr kumimoji="1" lang="ja-JP" altLang="en-US"/>
          </a:p>
        </p:txBody>
      </p:sp>
    </p:spTree>
    <p:extLst>
      <p:ext uri="{BB962C8B-B14F-4D97-AF65-F5344CB8AC3E}">
        <p14:creationId xmlns:p14="http://schemas.microsoft.com/office/powerpoint/2010/main" val="795341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D2D83657-4A34-4A20-B2B2-98254D689A9C}" type="datetimeFigureOut">
              <a:rPr kumimoji="1" lang="ja-JP" altLang="en-US" smtClean="0"/>
              <a:t>2016/7/6</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7A545C1E-1E91-418D-81A1-074473987FAD}" type="slidenum">
              <a:rPr kumimoji="1" lang="ja-JP" altLang="en-US" smtClean="0"/>
              <a:t>‹#›</a:t>
            </a:fld>
            <a:endParaRPr kumimoji="1" lang="ja-JP" altLang="en-US"/>
          </a:p>
        </p:txBody>
      </p:sp>
    </p:spTree>
    <p:extLst>
      <p:ext uri="{BB962C8B-B14F-4D97-AF65-F5344CB8AC3E}">
        <p14:creationId xmlns:p14="http://schemas.microsoft.com/office/powerpoint/2010/main" val="1671442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D2D83657-4A34-4A20-B2B2-98254D689A9C}" type="datetimeFigureOut">
              <a:rPr kumimoji="1" lang="ja-JP" altLang="en-US" smtClean="0"/>
              <a:t>2016/7/6</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7A545C1E-1E91-418D-81A1-074473987FAD}" type="slidenum">
              <a:rPr kumimoji="1" lang="ja-JP" altLang="en-US" smtClean="0"/>
              <a:t>‹#›</a:t>
            </a:fld>
            <a:endParaRPr kumimoji="1" lang="ja-JP" altLang="en-US"/>
          </a:p>
        </p:txBody>
      </p:sp>
    </p:spTree>
    <p:extLst>
      <p:ext uri="{BB962C8B-B14F-4D97-AF65-F5344CB8AC3E}">
        <p14:creationId xmlns:p14="http://schemas.microsoft.com/office/powerpoint/2010/main" val="2799521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D2D83657-4A34-4A20-B2B2-98254D689A9C}" type="datetimeFigureOut">
              <a:rPr kumimoji="1" lang="ja-JP" altLang="en-US" smtClean="0"/>
              <a:t>2016/7/6</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7A545C1E-1E91-418D-81A1-074473987FAD}" type="slidenum">
              <a:rPr kumimoji="1" lang="ja-JP" altLang="en-US" smtClean="0"/>
              <a:t>‹#›</a:t>
            </a:fld>
            <a:endParaRPr kumimoji="1" lang="ja-JP" altLang="en-US"/>
          </a:p>
        </p:txBody>
      </p:sp>
    </p:spTree>
    <p:extLst>
      <p:ext uri="{BB962C8B-B14F-4D97-AF65-F5344CB8AC3E}">
        <p14:creationId xmlns:p14="http://schemas.microsoft.com/office/powerpoint/2010/main" val="2051990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D2D83657-4A34-4A20-B2B2-98254D689A9C}" type="datetimeFigureOut">
              <a:rPr kumimoji="1" lang="ja-JP" altLang="en-US" smtClean="0"/>
              <a:t>2016/7/6</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7A545C1E-1E91-418D-81A1-074473987FAD}" type="slidenum">
              <a:rPr kumimoji="1" lang="ja-JP" altLang="en-US" smtClean="0"/>
              <a:t>‹#›</a:t>
            </a:fld>
            <a:endParaRPr kumimoji="1" lang="ja-JP" altLang="en-US"/>
          </a:p>
        </p:txBody>
      </p:sp>
    </p:spTree>
    <p:extLst>
      <p:ext uri="{BB962C8B-B14F-4D97-AF65-F5344CB8AC3E}">
        <p14:creationId xmlns:p14="http://schemas.microsoft.com/office/powerpoint/2010/main" val="768536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D2D83657-4A34-4A20-B2B2-98254D689A9C}" type="datetimeFigureOut">
              <a:rPr kumimoji="1" lang="ja-JP" altLang="en-US" smtClean="0"/>
              <a:t>2016/7/6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A545C1E-1E91-418D-81A1-074473987FAD}" type="slidenum">
              <a:rPr kumimoji="1" lang="ja-JP" altLang="en-US" smtClean="0"/>
              <a:t>‹#›</a:t>
            </a:fld>
            <a:endParaRPr kumimoji="1" lang="ja-JP" altLang="en-US"/>
          </a:p>
        </p:txBody>
      </p:sp>
    </p:spTree>
    <p:extLst>
      <p:ext uri="{BB962C8B-B14F-4D97-AF65-F5344CB8AC3E}">
        <p14:creationId xmlns:p14="http://schemas.microsoft.com/office/powerpoint/2010/main" val="2473656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D2D83657-4A34-4A20-B2B2-98254D689A9C}" type="datetimeFigureOut">
              <a:rPr kumimoji="1" lang="ja-JP" altLang="en-US" smtClean="0"/>
              <a:t>2016/7/6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A545C1E-1E91-418D-81A1-074473987FAD}" type="slidenum">
              <a:rPr kumimoji="1" lang="ja-JP" altLang="en-US" smtClean="0"/>
              <a:t>‹#›</a:t>
            </a:fld>
            <a:endParaRPr kumimoji="1" lang="ja-JP" altLang="en-US"/>
          </a:p>
        </p:txBody>
      </p:sp>
    </p:spTree>
    <p:extLst>
      <p:ext uri="{BB962C8B-B14F-4D97-AF65-F5344CB8AC3E}">
        <p14:creationId xmlns:p14="http://schemas.microsoft.com/office/powerpoint/2010/main" val="1570994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D83657-4A34-4A20-B2B2-98254D689A9C}" type="datetimeFigureOut">
              <a:rPr kumimoji="1" lang="ja-JP" altLang="en-US" smtClean="0"/>
              <a:t>2016/7/6</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545C1E-1E91-418D-81A1-074473987FAD}" type="slidenum">
              <a:rPr kumimoji="1" lang="ja-JP" altLang="en-US" smtClean="0"/>
              <a:t>‹#›</a:t>
            </a:fld>
            <a:endParaRPr kumimoji="1" lang="ja-JP" altLang="en-US"/>
          </a:p>
        </p:txBody>
      </p:sp>
    </p:spTree>
    <p:extLst>
      <p:ext uri="{BB962C8B-B14F-4D97-AF65-F5344CB8AC3E}">
        <p14:creationId xmlns:p14="http://schemas.microsoft.com/office/powerpoint/2010/main" val="1163819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image" Target="../media/image1.wmf"/><Relationship Id="rId7" Type="http://schemas.openxmlformats.org/officeDocument/2006/relationships/image" Target="../media/image5.w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s>
</file>

<file path=ppt/slides/_rels/slide4.xml.rels><?xml version="1.0" encoding="UTF-8" standalone="yes"?>
<Relationships xmlns="http://schemas.openxmlformats.org/package/2006/relationships"><Relationship Id="rId3" Type="http://schemas.openxmlformats.org/officeDocument/2006/relationships/image" Target="../media/image1.wmf"/><Relationship Id="rId7" Type="http://schemas.openxmlformats.org/officeDocument/2006/relationships/image" Target="../media/image4.w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3.w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lang="en-US" altLang="ja-JP" dirty="0"/>
              <a:t>OULS’SA</a:t>
            </a:r>
            <a:r>
              <a:rPr lang="ja-JP" altLang="en-US" dirty="0"/>
              <a:t>掲示板システム</a:t>
            </a:r>
            <a:endParaRPr kumimoji="1" lang="ja-JP" altLang="en-US" dirty="0"/>
          </a:p>
        </p:txBody>
      </p:sp>
      <p:sp>
        <p:nvSpPr>
          <p:cNvPr id="3" name="サブタイトル 2"/>
          <p:cNvSpPr>
            <a:spLocks noGrp="1"/>
          </p:cNvSpPr>
          <p:nvPr>
            <p:ph type="subTitle" idx="1"/>
          </p:nvPr>
        </p:nvSpPr>
        <p:spPr/>
        <p:txBody>
          <a:bodyPr/>
          <a:lstStyle/>
          <a:p>
            <a:r>
              <a:rPr kumimoji="1" lang="ja-JP" altLang="en-US" dirty="0" smtClean="0"/>
              <a:t>学習サポート教員・教務向けマニュアル</a:t>
            </a:r>
            <a:endParaRPr kumimoji="1" lang="ja-JP" altLang="en-US" dirty="0"/>
          </a:p>
        </p:txBody>
      </p:sp>
    </p:spTree>
    <p:extLst>
      <p:ext uri="{BB962C8B-B14F-4D97-AF65-F5344CB8AC3E}">
        <p14:creationId xmlns:p14="http://schemas.microsoft.com/office/powerpoint/2010/main" val="2645740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目次</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学生の質問や論文提出の仕組み</a:t>
            </a:r>
            <a:endParaRPr kumimoji="1" lang="en-US" altLang="ja-JP" dirty="0" smtClean="0"/>
          </a:p>
          <a:p>
            <a:r>
              <a:rPr lang="ja-JP" altLang="en-US" dirty="0" smtClean="0"/>
              <a:t>教員の記事投稿</a:t>
            </a:r>
            <a:r>
              <a:rPr lang="ja-JP" altLang="en-US" dirty="0"/>
              <a:t>の仕組み</a:t>
            </a:r>
            <a:endParaRPr kumimoji="1" lang="en-US" altLang="ja-JP" dirty="0" smtClean="0"/>
          </a:p>
          <a:p>
            <a:r>
              <a:rPr kumimoji="1" lang="ja-JP" altLang="en-US" dirty="0" smtClean="0"/>
              <a:t>ログイン方法</a:t>
            </a:r>
            <a:endParaRPr kumimoji="1" lang="en-US" altLang="ja-JP" dirty="0" smtClean="0"/>
          </a:p>
          <a:p>
            <a:r>
              <a:rPr lang="ja-JP" altLang="en-US" dirty="0"/>
              <a:t>学生</a:t>
            </a:r>
            <a:r>
              <a:rPr lang="ja-JP" altLang="en-US" dirty="0" smtClean="0"/>
              <a:t>の投稿記事確認</a:t>
            </a:r>
            <a:endParaRPr lang="en-US" altLang="ja-JP" dirty="0" smtClean="0"/>
          </a:p>
          <a:p>
            <a:r>
              <a:rPr lang="ja-JP" altLang="en-US" dirty="0"/>
              <a:t>記事投稿</a:t>
            </a:r>
            <a:r>
              <a:rPr lang="ja-JP" altLang="en-US" dirty="0" smtClean="0"/>
              <a:t>方法</a:t>
            </a:r>
            <a:endParaRPr lang="en-US" altLang="ja-JP" dirty="0" smtClean="0"/>
          </a:p>
          <a:p>
            <a:r>
              <a:rPr lang="ja-JP" altLang="en-US" dirty="0" smtClean="0"/>
              <a:t>困ったことがありましたら</a:t>
            </a:r>
            <a:endParaRPr lang="en-US" altLang="ja-JP" dirty="0" smtClean="0"/>
          </a:p>
          <a:p>
            <a:endParaRPr kumimoji="1" lang="ja-JP" altLang="en-US" dirty="0"/>
          </a:p>
        </p:txBody>
      </p:sp>
    </p:spTree>
    <p:extLst>
      <p:ext uri="{BB962C8B-B14F-4D97-AF65-F5344CB8AC3E}">
        <p14:creationId xmlns:p14="http://schemas.microsoft.com/office/powerpoint/2010/main" val="642607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学生の質問や論文提出の仕組み</a:t>
            </a:r>
          </a:p>
        </p:txBody>
      </p:sp>
      <p:pic>
        <p:nvPicPr>
          <p:cNvPr id="1027" name="Picture 3" descr="C:\Users\IT\AppData\Local\Microsoft\Windows\Temporary Internet Files\Content.IE5\YU7KE5L0\MC90042605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3928" y="1739779"/>
            <a:ext cx="904036" cy="94116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Program Files\Microsoft Office\MEDIA\CAGCAT10\j0195384.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3608" y="1739779"/>
            <a:ext cx="1098871" cy="1122189"/>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Program Files\Microsoft Office\MEDIA\CAGCAT10\j0292020.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11829" y="4735838"/>
            <a:ext cx="1128233" cy="1070719"/>
          </a:xfrm>
          <a:prstGeom prst="rect">
            <a:avLst/>
          </a:prstGeom>
          <a:noFill/>
          <a:extLst>
            <a:ext uri="{909E8E84-426E-40DD-AFC4-6F175D3DCCD1}">
              <a14:hiddenFill xmlns:a14="http://schemas.microsoft.com/office/drawing/2010/main">
                <a:solidFill>
                  <a:srgbClr val="FFFFFF"/>
                </a:solidFill>
              </a14:hiddenFill>
            </a:ext>
          </a:extLst>
        </p:spPr>
      </p:pic>
      <p:cxnSp>
        <p:nvCxnSpPr>
          <p:cNvPr id="4" name="直線矢印コネクタ 3"/>
          <p:cNvCxnSpPr>
            <a:stCxn id="1028" idx="3"/>
          </p:cNvCxnSpPr>
          <p:nvPr/>
        </p:nvCxnSpPr>
        <p:spPr>
          <a:xfrm>
            <a:off x="2142479" y="2300874"/>
            <a:ext cx="178144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 name="テキスト ボックス 4"/>
          <p:cNvSpPr txBox="1"/>
          <p:nvPr/>
        </p:nvSpPr>
        <p:spPr>
          <a:xfrm>
            <a:off x="2142479" y="1739779"/>
            <a:ext cx="1349401" cy="369332"/>
          </a:xfrm>
          <a:prstGeom prst="rect">
            <a:avLst/>
          </a:prstGeom>
          <a:noFill/>
        </p:spPr>
        <p:txBody>
          <a:bodyPr wrap="square" rtlCol="0">
            <a:spAutoFit/>
          </a:bodyPr>
          <a:lstStyle/>
          <a:p>
            <a:r>
              <a:rPr kumimoji="1" lang="ja-JP" altLang="en-US" dirty="0" smtClean="0"/>
              <a:t>１</a:t>
            </a:r>
            <a:r>
              <a:rPr kumimoji="1" lang="en-US" altLang="ja-JP" dirty="0" smtClean="0"/>
              <a:t>.</a:t>
            </a:r>
            <a:r>
              <a:rPr kumimoji="1" lang="ja-JP" altLang="en-US" dirty="0" smtClean="0"/>
              <a:t>記事投稿</a:t>
            </a:r>
            <a:endParaRPr kumimoji="1" lang="ja-JP" altLang="en-US" dirty="0"/>
          </a:p>
        </p:txBody>
      </p:sp>
      <p:sp>
        <p:nvSpPr>
          <p:cNvPr id="6" name="テキスト ボックス 5"/>
          <p:cNvSpPr txBox="1"/>
          <p:nvPr/>
        </p:nvSpPr>
        <p:spPr>
          <a:xfrm>
            <a:off x="1043608" y="2898006"/>
            <a:ext cx="1386902" cy="369332"/>
          </a:xfrm>
          <a:prstGeom prst="rect">
            <a:avLst/>
          </a:prstGeom>
          <a:noFill/>
        </p:spPr>
        <p:txBody>
          <a:bodyPr wrap="square" rtlCol="0">
            <a:spAutoFit/>
          </a:bodyPr>
          <a:lstStyle/>
          <a:p>
            <a:r>
              <a:rPr kumimoji="1" lang="ja-JP" altLang="en-US" dirty="0" smtClean="0"/>
              <a:t>学生利用者</a:t>
            </a:r>
            <a:endParaRPr kumimoji="1" lang="ja-JP" altLang="en-US" dirty="0"/>
          </a:p>
        </p:txBody>
      </p:sp>
      <p:sp>
        <p:nvSpPr>
          <p:cNvPr id="7" name="テキスト ボックス 6"/>
          <p:cNvSpPr txBox="1"/>
          <p:nvPr/>
        </p:nvSpPr>
        <p:spPr>
          <a:xfrm>
            <a:off x="2524741" y="5886018"/>
            <a:ext cx="3293617" cy="369332"/>
          </a:xfrm>
          <a:prstGeom prst="rect">
            <a:avLst/>
          </a:prstGeom>
          <a:noFill/>
        </p:spPr>
        <p:txBody>
          <a:bodyPr wrap="square" rtlCol="0">
            <a:spAutoFit/>
          </a:bodyPr>
          <a:lstStyle/>
          <a:p>
            <a:r>
              <a:rPr kumimoji="1" lang="ja-JP" altLang="en-US" dirty="0" smtClean="0"/>
              <a:t>学習サポート教員（持ち回り制）</a:t>
            </a:r>
            <a:endParaRPr kumimoji="1" lang="ja-JP" altLang="en-US" dirty="0"/>
          </a:p>
        </p:txBody>
      </p:sp>
      <p:sp>
        <p:nvSpPr>
          <p:cNvPr id="14" name="テキスト ボックス 13"/>
          <p:cNvSpPr txBox="1"/>
          <p:nvPr/>
        </p:nvSpPr>
        <p:spPr>
          <a:xfrm>
            <a:off x="2627784" y="3235895"/>
            <a:ext cx="1412078" cy="369332"/>
          </a:xfrm>
          <a:prstGeom prst="rect">
            <a:avLst/>
          </a:prstGeom>
          <a:noFill/>
        </p:spPr>
        <p:txBody>
          <a:bodyPr wrap="square" rtlCol="0">
            <a:spAutoFit/>
          </a:bodyPr>
          <a:lstStyle/>
          <a:p>
            <a:r>
              <a:rPr kumimoji="1" lang="ja-JP" altLang="en-US" dirty="0" smtClean="0"/>
              <a:t>３</a:t>
            </a:r>
            <a:r>
              <a:rPr kumimoji="1" lang="en-US" altLang="ja-JP" dirty="0" smtClean="0"/>
              <a:t>.</a:t>
            </a:r>
            <a:r>
              <a:rPr kumimoji="1" lang="ja-JP" altLang="en-US" dirty="0" smtClean="0"/>
              <a:t>記事確認</a:t>
            </a:r>
            <a:endParaRPr kumimoji="1" lang="ja-JP" altLang="en-US" dirty="0"/>
          </a:p>
        </p:txBody>
      </p:sp>
      <p:sp>
        <p:nvSpPr>
          <p:cNvPr id="16" name="テキスト ボックス 15"/>
          <p:cNvSpPr txBox="1"/>
          <p:nvPr/>
        </p:nvSpPr>
        <p:spPr>
          <a:xfrm>
            <a:off x="2627784" y="3681849"/>
            <a:ext cx="1363343" cy="369332"/>
          </a:xfrm>
          <a:prstGeom prst="rect">
            <a:avLst/>
          </a:prstGeom>
          <a:noFill/>
        </p:spPr>
        <p:txBody>
          <a:bodyPr wrap="square" rtlCol="0">
            <a:spAutoFit/>
          </a:bodyPr>
          <a:lstStyle/>
          <a:p>
            <a:r>
              <a:rPr kumimoji="1" lang="ja-JP" altLang="en-US" dirty="0" smtClean="0"/>
              <a:t>４</a:t>
            </a:r>
            <a:r>
              <a:rPr kumimoji="1" lang="en-US" altLang="ja-JP" dirty="0" smtClean="0"/>
              <a:t>.</a:t>
            </a:r>
            <a:r>
              <a:rPr kumimoji="1" lang="ja-JP" altLang="en-US" dirty="0" smtClean="0"/>
              <a:t>編集投稿</a:t>
            </a:r>
            <a:endParaRPr kumimoji="1" lang="ja-JP" altLang="en-US" dirty="0"/>
          </a:p>
        </p:txBody>
      </p:sp>
      <p:pic>
        <p:nvPicPr>
          <p:cNvPr id="18" name="Picture 3" descr="C:\Program Files\Microsoft Office\MEDIA\CAGCAT10\j0301252.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64288" y="1815670"/>
            <a:ext cx="1134764" cy="97040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C:\Users\IT\AppData\Local\Microsoft\Windows\Temporary Internet Files\Content.IE5\C3XYZSOT\MC900318632[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85620" y="3139923"/>
            <a:ext cx="1113432" cy="89190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IT\AppData\Local\Microsoft\Windows\Temporary Internet Files\Content.IE5\VNK2EX53\MC900217006[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23894" y="4625527"/>
            <a:ext cx="1337512" cy="1181030"/>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直線矢印コネクタ 21"/>
          <p:cNvCxnSpPr/>
          <p:nvPr/>
        </p:nvCxnSpPr>
        <p:spPr>
          <a:xfrm flipV="1">
            <a:off x="4067944" y="2680945"/>
            <a:ext cx="0" cy="226022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直線矢印コネクタ 25"/>
          <p:cNvCxnSpPr/>
          <p:nvPr/>
        </p:nvCxnSpPr>
        <p:spPr>
          <a:xfrm>
            <a:off x="4572000" y="2680945"/>
            <a:ext cx="0" cy="205489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7" name="テキスト ボックス 26"/>
          <p:cNvSpPr txBox="1"/>
          <p:nvPr/>
        </p:nvSpPr>
        <p:spPr>
          <a:xfrm>
            <a:off x="4572000" y="4585828"/>
            <a:ext cx="2088232" cy="369332"/>
          </a:xfrm>
          <a:prstGeom prst="rect">
            <a:avLst/>
          </a:prstGeom>
          <a:noFill/>
        </p:spPr>
        <p:txBody>
          <a:bodyPr wrap="square" rtlCol="0">
            <a:spAutoFit/>
          </a:bodyPr>
          <a:lstStyle/>
          <a:p>
            <a:r>
              <a:rPr kumimoji="1" lang="ja-JP" altLang="en-US" dirty="0" smtClean="0"/>
              <a:t>投稿記事一覧通知</a:t>
            </a:r>
            <a:endParaRPr kumimoji="1" lang="ja-JP" altLang="en-US" dirty="0"/>
          </a:p>
        </p:txBody>
      </p:sp>
      <p:cxnSp>
        <p:nvCxnSpPr>
          <p:cNvPr id="29" name="直線矢印コネクタ 28"/>
          <p:cNvCxnSpPr>
            <a:stCxn id="1027" idx="3"/>
          </p:cNvCxnSpPr>
          <p:nvPr/>
        </p:nvCxnSpPr>
        <p:spPr>
          <a:xfrm>
            <a:off x="4827964" y="2210362"/>
            <a:ext cx="2395930" cy="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1" name="直線矢印コネクタ 30"/>
          <p:cNvCxnSpPr>
            <a:endCxn id="19" idx="1"/>
          </p:cNvCxnSpPr>
          <p:nvPr/>
        </p:nvCxnSpPr>
        <p:spPr>
          <a:xfrm>
            <a:off x="4940062" y="2564904"/>
            <a:ext cx="2245558" cy="102097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25" name="直線矢印コネクタ 1024"/>
          <p:cNvCxnSpPr/>
          <p:nvPr/>
        </p:nvCxnSpPr>
        <p:spPr>
          <a:xfrm>
            <a:off x="5220072" y="3267338"/>
            <a:ext cx="1944216" cy="2003859"/>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31" name="テキスト ボックス 1030"/>
          <p:cNvSpPr txBox="1"/>
          <p:nvPr/>
        </p:nvSpPr>
        <p:spPr>
          <a:xfrm>
            <a:off x="4940062" y="1739779"/>
            <a:ext cx="2008202" cy="369332"/>
          </a:xfrm>
          <a:prstGeom prst="rect">
            <a:avLst/>
          </a:prstGeom>
          <a:noFill/>
        </p:spPr>
        <p:txBody>
          <a:bodyPr wrap="square" rtlCol="0">
            <a:spAutoFit/>
          </a:bodyPr>
          <a:lstStyle/>
          <a:p>
            <a:r>
              <a:rPr kumimoji="1" lang="ja-JP" altLang="en-US" dirty="0" smtClean="0"/>
              <a:t>更新通知</a:t>
            </a:r>
            <a:r>
              <a:rPr kumimoji="1" lang="en-US" altLang="ja-JP" dirty="0" smtClean="0"/>
              <a:t>(twitter)</a:t>
            </a:r>
            <a:endParaRPr kumimoji="1" lang="ja-JP" altLang="en-US" dirty="0"/>
          </a:p>
        </p:txBody>
      </p:sp>
      <p:sp>
        <p:nvSpPr>
          <p:cNvPr id="40" name="テキスト ボックス 39"/>
          <p:cNvSpPr txBox="1"/>
          <p:nvPr/>
        </p:nvSpPr>
        <p:spPr>
          <a:xfrm>
            <a:off x="6096563" y="2729422"/>
            <a:ext cx="2008202" cy="369332"/>
          </a:xfrm>
          <a:prstGeom prst="rect">
            <a:avLst/>
          </a:prstGeom>
          <a:noFill/>
        </p:spPr>
        <p:txBody>
          <a:bodyPr wrap="square" rtlCol="0">
            <a:spAutoFit/>
          </a:bodyPr>
          <a:lstStyle/>
          <a:p>
            <a:r>
              <a:rPr kumimoji="1" lang="ja-JP" altLang="en-US" dirty="0" smtClean="0"/>
              <a:t>更新通知</a:t>
            </a:r>
            <a:r>
              <a:rPr kumimoji="1" lang="en-US" altLang="ja-JP" dirty="0" smtClean="0"/>
              <a:t>(twitter)</a:t>
            </a:r>
            <a:endParaRPr kumimoji="1" lang="ja-JP" altLang="en-US" dirty="0"/>
          </a:p>
        </p:txBody>
      </p:sp>
      <p:sp>
        <p:nvSpPr>
          <p:cNvPr id="41" name="テキスト ボックス 40"/>
          <p:cNvSpPr txBox="1"/>
          <p:nvPr/>
        </p:nvSpPr>
        <p:spPr>
          <a:xfrm>
            <a:off x="6553204" y="4216496"/>
            <a:ext cx="2008202" cy="369332"/>
          </a:xfrm>
          <a:prstGeom prst="rect">
            <a:avLst/>
          </a:prstGeom>
          <a:noFill/>
        </p:spPr>
        <p:txBody>
          <a:bodyPr wrap="square" rtlCol="0">
            <a:spAutoFit/>
          </a:bodyPr>
          <a:lstStyle/>
          <a:p>
            <a:r>
              <a:rPr kumimoji="1" lang="ja-JP" altLang="en-US" dirty="0" smtClean="0"/>
              <a:t>更新通知</a:t>
            </a:r>
            <a:r>
              <a:rPr kumimoji="1" lang="en-US" altLang="ja-JP" dirty="0" smtClean="0"/>
              <a:t>(twitter)</a:t>
            </a:r>
            <a:endParaRPr kumimoji="1" lang="ja-JP" altLang="en-US" dirty="0"/>
          </a:p>
        </p:txBody>
      </p:sp>
      <p:sp>
        <p:nvSpPr>
          <p:cNvPr id="1032" name="テキスト ボックス 1031"/>
          <p:cNvSpPr txBox="1"/>
          <p:nvPr/>
        </p:nvSpPr>
        <p:spPr>
          <a:xfrm>
            <a:off x="8122315" y="2702590"/>
            <a:ext cx="927822" cy="923330"/>
          </a:xfrm>
          <a:prstGeom prst="rect">
            <a:avLst/>
          </a:prstGeom>
          <a:noFill/>
        </p:spPr>
        <p:txBody>
          <a:bodyPr wrap="square" rtlCol="0">
            <a:spAutoFit/>
          </a:bodyPr>
          <a:lstStyle/>
          <a:p>
            <a:r>
              <a:rPr kumimoji="1" lang="ja-JP" altLang="en-US" dirty="0" smtClean="0"/>
              <a:t>弁護士アドバイザー</a:t>
            </a:r>
            <a:endParaRPr kumimoji="1" lang="ja-JP" altLang="en-US" dirty="0"/>
          </a:p>
        </p:txBody>
      </p:sp>
      <p:sp>
        <p:nvSpPr>
          <p:cNvPr id="43" name="テキスト ボックス 42"/>
          <p:cNvSpPr txBox="1"/>
          <p:nvPr/>
        </p:nvSpPr>
        <p:spPr>
          <a:xfrm>
            <a:off x="8299052" y="3899935"/>
            <a:ext cx="927822" cy="923330"/>
          </a:xfrm>
          <a:prstGeom prst="rect">
            <a:avLst/>
          </a:prstGeom>
          <a:noFill/>
        </p:spPr>
        <p:txBody>
          <a:bodyPr wrap="square" rtlCol="0">
            <a:spAutoFit/>
          </a:bodyPr>
          <a:lstStyle/>
          <a:p>
            <a:r>
              <a:rPr kumimoji="1" lang="ja-JP" altLang="en-US" dirty="0" smtClean="0"/>
              <a:t>弁護士アドバイザー</a:t>
            </a:r>
            <a:endParaRPr kumimoji="1" lang="ja-JP" altLang="en-US" dirty="0"/>
          </a:p>
        </p:txBody>
      </p:sp>
      <p:sp>
        <p:nvSpPr>
          <p:cNvPr id="8" name="テキスト ボックス 7"/>
          <p:cNvSpPr txBox="1"/>
          <p:nvPr/>
        </p:nvSpPr>
        <p:spPr>
          <a:xfrm>
            <a:off x="2627784" y="2789941"/>
            <a:ext cx="1363343" cy="369332"/>
          </a:xfrm>
          <a:prstGeom prst="rect">
            <a:avLst/>
          </a:prstGeom>
          <a:noFill/>
        </p:spPr>
        <p:txBody>
          <a:bodyPr wrap="square" rtlCol="0">
            <a:spAutoFit/>
          </a:bodyPr>
          <a:lstStyle/>
          <a:p>
            <a:r>
              <a:rPr kumimoji="1" lang="ja-JP" altLang="en-US" dirty="0" smtClean="0"/>
              <a:t>２</a:t>
            </a:r>
            <a:r>
              <a:rPr kumimoji="1" lang="en-US" altLang="ja-JP" dirty="0" smtClean="0"/>
              <a:t>.</a:t>
            </a:r>
            <a:r>
              <a:rPr kumimoji="1" lang="ja-JP" altLang="en-US" dirty="0" smtClean="0"/>
              <a:t>ログイン</a:t>
            </a:r>
            <a:endParaRPr kumimoji="1" lang="ja-JP" altLang="en-US" dirty="0"/>
          </a:p>
        </p:txBody>
      </p:sp>
      <p:sp>
        <p:nvSpPr>
          <p:cNvPr id="28" name="テキスト ボックス 27"/>
          <p:cNvSpPr txBox="1"/>
          <p:nvPr/>
        </p:nvSpPr>
        <p:spPr>
          <a:xfrm>
            <a:off x="8219223" y="5435001"/>
            <a:ext cx="927822" cy="923330"/>
          </a:xfrm>
          <a:prstGeom prst="rect">
            <a:avLst/>
          </a:prstGeom>
          <a:noFill/>
        </p:spPr>
        <p:txBody>
          <a:bodyPr wrap="square" rtlCol="0">
            <a:spAutoFit/>
          </a:bodyPr>
          <a:lstStyle/>
          <a:p>
            <a:r>
              <a:rPr kumimoji="1" lang="ja-JP" altLang="en-US" dirty="0" smtClean="0"/>
              <a:t>弁護士アドバイザー</a:t>
            </a:r>
            <a:endParaRPr kumimoji="1" lang="ja-JP" altLang="en-US" dirty="0"/>
          </a:p>
        </p:txBody>
      </p:sp>
    </p:spTree>
    <p:extLst>
      <p:ext uri="{BB962C8B-B14F-4D97-AF65-F5344CB8AC3E}">
        <p14:creationId xmlns:p14="http://schemas.microsoft.com/office/powerpoint/2010/main" val="23261581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教員記事投稿の仕組み</a:t>
            </a:r>
            <a:endParaRPr kumimoji="1" lang="ja-JP" altLang="en-US" dirty="0"/>
          </a:p>
        </p:txBody>
      </p:sp>
      <p:pic>
        <p:nvPicPr>
          <p:cNvPr id="25" name="Picture 3" descr="C:\Users\IT\AppData\Local\Microsoft\Windows\Temporary Internet Files\Content.IE5\YU7KE5L0\MC90042605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18988" y="2214850"/>
            <a:ext cx="904036" cy="94116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5" descr="C:\Program Files\Microsoft Office\MEDIA\CAGCAT10\j0292020.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06889" y="5210909"/>
            <a:ext cx="1128233" cy="1070719"/>
          </a:xfrm>
          <a:prstGeom prst="rect">
            <a:avLst/>
          </a:prstGeom>
          <a:noFill/>
          <a:extLst>
            <a:ext uri="{909E8E84-426E-40DD-AFC4-6F175D3DCCD1}">
              <a14:hiddenFill xmlns:a14="http://schemas.microsoft.com/office/drawing/2010/main">
                <a:solidFill>
                  <a:srgbClr val="FFFFFF"/>
                </a:solidFill>
              </a14:hiddenFill>
            </a:ext>
          </a:extLst>
        </p:spPr>
      </p:pic>
      <p:cxnSp>
        <p:nvCxnSpPr>
          <p:cNvPr id="31" name="直線矢印コネクタ 30"/>
          <p:cNvCxnSpPr/>
          <p:nvPr/>
        </p:nvCxnSpPr>
        <p:spPr>
          <a:xfrm>
            <a:off x="1723597" y="2584182"/>
            <a:ext cx="178144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2" name="テキスト ボックス 31"/>
          <p:cNvSpPr txBox="1"/>
          <p:nvPr/>
        </p:nvSpPr>
        <p:spPr>
          <a:xfrm>
            <a:off x="1737539" y="2214850"/>
            <a:ext cx="1349401" cy="369332"/>
          </a:xfrm>
          <a:prstGeom prst="rect">
            <a:avLst/>
          </a:prstGeom>
          <a:noFill/>
        </p:spPr>
        <p:txBody>
          <a:bodyPr wrap="square" rtlCol="0">
            <a:spAutoFit/>
          </a:bodyPr>
          <a:lstStyle/>
          <a:p>
            <a:r>
              <a:rPr kumimoji="1" lang="ja-JP" altLang="en-US" dirty="0" smtClean="0"/>
              <a:t>２</a:t>
            </a:r>
            <a:r>
              <a:rPr kumimoji="1" lang="en-US" altLang="ja-JP" dirty="0" smtClean="0"/>
              <a:t>.</a:t>
            </a:r>
            <a:r>
              <a:rPr kumimoji="1" lang="ja-JP" altLang="en-US" dirty="0" smtClean="0"/>
              <a:t>記事投稿</a:t>
            </a:r>
            <a:endParaRPr kumimoji="1" lang="ja-JP" altLang="en-US" dirty="0"/>
          </a:p>
        </p:txBody>
      </p:sp>
      <p:sp>
        <p:nvSpPr>
          <p:cNvPr id="33" name="テキスト ボックス 32"/>
          <p:cNvSpPr txBox="1"/>
          <p:nvPr/>
        </p:nvSpPr>
        <p:spPr>
          <a:xfrm>
            <a:off x="3251974" y="6371737"/>
            <a:ext cx="1440160" cy="369332"/>
          </a:xfrm>
          <a:prstGeom prst="rect">
            <a:avLst/>
          </a:prstGeom>
          <a:noFill/>
        </p:spPr>
        <p:txBody>
          <a:bodyPr wrap="square" rtlCol="0">
            <a:spAutoFit/>
          </a:bodyPr>
          <a:lstStyle/>
          <a:p>
            <a:r>
              <a:rPr kumimoji="1" lang="ja-JP" altLang="en-US" dirty="0" smtClean="0"/>
              <a:t>サイト管理者</a:t>
            </a:r>
            <a:endParaRPr kumimoji="1" lang="ja-JP" altLang="en-US" dirty="0"/>
          </a:p>
        </p:txBody>
      </p:sp>
      <p:pic>
        <p:nvPicPr>
          <p:cNvPr id="34" name="Picture 4" descr="C:\Users\IT\AppData\Local\Microsoft\Windows\Temporary Internet Files\Content.IE5\C3XYZSOT\MC90031863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0680" y="3614994"/>
            <a:ext cx="1113432" cy="89190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6" descr="C:\Users\IT\AppData\Local\Microsoft\Windows\Temporary Internet Files\Content.IE5\VNK2EX53\MC900217006[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0027" y="2134450"/>
            <a:ext cx="1337512" cy="1181030"/>
          </a:xfrm>
          <a:prstGeom prst="rect">
            <a:avLst/>
          </a:prstGeom>
          <a:noFill/>
          <a:extLst>
            <a:ext uri="{909E8E84-426E-40DD-AFC4-6F175D3DCCD1}">
              <a14:hiddenFill xmlns:a14="http://schemas.microsoft.com/office/drawing/2010/main">
                <a:solidFill>
                  <a:srgbClr val="FFFFFF"/>
                </a:solidFill>
              </a14:hiddenFill>
            </a:ext>
          </a:extLst>
        </p:spPr>
      </p:pic>
      <p:cxnSp>
        <p:nvCxnSpPr>
          <p:cNvPr id="36" name="直線矢印コネクタ 35"/>
          <p:cNvCxnSpPr/>
          <p:nvPr/>
        </p:nvCxnSpPr>
        <p:spPr>
          <a:xfrm>
            <a:off x="4167060" y="3156016"/>
            <a:ext cx="0" cy="205489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7" name="テキスト ボックス 36"/>
          <p:cNvSpPr txBox="1"/>
          <p:nvPr/>
        </p:nvSpPr>
        <p:spPr>
          <a:xfrm>
            <a:off x="4137008" y="4375006"/>
            <a:ext cx="2249134" cy="369332"/>
          </a:xfrm>
          <a:prstGeom prst="rect">
            <a:avLst/>
          </a:prstGeom>
          <a:noFill/>
        </p:spPr>
        <p:txBody>
          <a:bodyPr wrap="square" rtlCol="0">
            <a:spAutoFit/>
          </a:bodyPr>
          <a:lstStyle/>
          <a:p>
            <a:r>
              <a:rPr kumimoji="1" lang="ja-JP" altLang="en-US" dirty="0" smtClean="0"/>
              <a:t>更新通知（管理情報）</a:t>
            </a:r>
            <a:endParaRPr kumimoji="1" lang="ja-JP" altLang="en-US" dirty="0"/>
          </a:p>
        </p:txBody>
      </p:sp>
      <p:cxnSp>
        <p:nvCxnSpPr>
          <p:cNvPr id="38" name="直線矢印コネクタ 37"/>
          <p:cNvCxnSpPr>
            <a:stCxn id="25" idx="3"/>
          </p:cNvCxnSpPr>
          <p:nvPr/>
        </p:nvCxnSpPr>
        <p:spPr>
          <a:xfrm>
            <a:off x="4423024" y="2685433"/>
            <a:ext cx="2395930" cy="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9" name="直線矢印コネクタ 38"/>
          <p:cNvCxnSpPr>
            <a:endCxn id="34" idx="1"/>
          </p:cNvCxnSpPr>
          <p:nvPr/>
        </p:nvCxnSpPr>
        <p:spPr>
          <a:xfrm>
            <a:off x="4535122" y="3039975"/>
            <a:ext cx="2245558" cy="102097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0" name="テキスト ボックス 39"/>
          <p:cNvSpPr txBox="1"/>
          <p:nvPr/>
        </p:nvSpPr>
        <p:spPr>
          <a:xfrm>
            <a:off x="4535122" y="2214850"/>
            <a:ext cx="2008202" cy="369332"/>
          </a:xfrm>
          <a:prstGeom prst="rect">
            <a:avLst/>
          </a:prstGeom>
          <a:noFill/>
        </p:spPr>
        <p:txBody>
          <a:bodyPr wrap="square" rtlCol="0">
            <a:spAutoFit/>
          </a:bodyPr>
          <a:lstStyle/>
          <a:p>
            <a:r>
              <a:rPr kumimoji="1" lang="ja-JP" altLang="en-US" dirty="0" smtClean="0"/>
              <a:t>更新通知</a:t>
            </a:r>
            <a:r>
              <a:rPr kumimoji="1" lang="en-US" altLang="ja-JP" dirty="0" smtClean="0"/>
              <a:t>(twitter)</a:t>
            </a:r>
            <a:endParaRPr kumimoji="1" lang="ja-JP" altLang="en-US" dirty="0"/>
          </a:p>
        </p:txBody>
      </p:sp>
      <p:sp>
        <p:nvSpPr>
          <p:cNvPr id="41" name="テキスト ボックス 40"/>
          <p:cNvSpPr txBox="1"/>
          <p:nvPr/>
        </p:nvSpPr>
        <p:spPr>
          <a:xfrm>
            <a:off x="5691623" y="3204493"/>
            <a:ext cx="2008202" cy="369332"/>
          </a:xfrm>
          <a:prstGeom prst="rect">
            <a:avLst/>
          </a:prstGeom>
          <a:noFill/>
        </p:spPr>
        <p:txBody>
          <a:bodyPr wrap="square" rtlCol="0">
            <a:spAutoFit/>
          </a:bodyPr>
          <a:lstStyle/>
          <a:p>
            <a:r>
              <a:rPr kumimoji="1" lang="ja-JP" altLang="en-US" dirty="0" smtClean="0"/>
              <a:t>更新通知</a:t>
            </a:r>
            <a:r>
              <a:rPr kumimoji="1" lang="en-US" altLang="ja-JP" dirty="0" smtClean="0"/>
              <a:t>(twitter)</a:t>
            </a:r>
            <a:endParaRPr kumimoji="1" lang="ja-JP" altLang="en-US" dirty="0"/>
          </a:p>
        </p:txBody>
      </p:sp>
      <p:sp>
        <p:nvSpPr>
          <p:cNvPr id="42" name="テキスト ボックス 41"/>
          <p:cNvSpPr txBox="1"/>
          <p:nvPr/>
        </p:nvSpPr>
        <p:spPr>
          <a:xfrm>
            <a:off x="7717374" y="3177661"/>
            <a:ext cx="1104559" cy="369332"/>
          </a:xfrm>
          <a:prstGeom prst="rect">
            <a:avLst/>
          </a:prstGeom>
          <a:noFill/>
        </p:spPr>
        <p:txBody>
          <a:bodyPr wrap="square" rtlCol="0">
            <a:spAutoFit/>
          </a:bodyPr>
          <a:lstStyle/>
          <a:p>
            <a:r>
              <a:rPr lang="ja-JP" altLang="en-US" smtClean="0"/>
              <a:t>編集者</a:t>
            </a:r>
            <a:r>
              <a:rPr lang="en-US" altLang="ja-JP" dirty="0" smtClean="0"/>
              <a:t>B</a:t>
            </a:r>
            <a:endParaRPr kumimoji="1" lang="ja-JP" altLang="en-US" dirty="0"/>
          </a:p>
        </p:txBody>
      </p:sp>
      <p:sp>
        <p:nvSpPr>
          <p:cNvPr id="43" name="テキスト ボックス 42"/>
          <p:cNvSpPr txBox="1"/>
          <p:nvPr/>
        </p:nvSpPr>
        <p:spPr>
          <a:xfrm>
            <a:off x="7894112" y="4375006"/>
            <a:ext cx="998368" cy="369332"/>
          </a:xfrm>
          <a:prstGeom prst="rect">
            <a:avLst/>
          </a:prstGeom>
          <a:noFill/>
        </p:spPr>
        <p:txBody>
          <a:bodyPr wrap="square" rtlCol="0">
            <a:spAutoFit/>
          </a:bodyPr>
          <a:lstStyle/>
          <a:p>
            <a:r>
              <a:rPr lang="ja-JP" altLang="en-US" smtClean="0"/>
              <a:t>編集者</a:t>
            </a:r>
            <a:r>
              <a:rPr lang="en-US" altLang="ja-JP" dirty="0" smtClean="0"/>
              <a:t>C</a:t>
            </a:r>
            <a:endParaRPr kumimoji="1" lang="ja-JP" altLang="en-US" dirty="0"/>
          </a:p>
        </p:txBody>
      </p:sp>
      <p:sp>
        <p:nvSpPr>
          <p:cNvPr id="44" name="テキスト ボックス 43"/>
          <p:cNvSpPr txBox="1"/>
          <p:nvPr/>
        </p:nvSpPr>
        <p:spPr>
          <a:xfrm>
            <a:off x="400026" y="3430328"/>
            <a:ext cx="1089571" cy="369332"/>
          </a:xfrm>
          <a:prstGeom prst="rect">
            <a:avLst/>
          </a:prstGeom>
          <a:noFill/>
        </p:spPr>
        <p:txBody>
          <a:bodyPr wrap="square" rtlCol="0">
            <a:spAutoFit/>
          </a:bodyPr>
          <a:lstStyle/>
          <a:p>
            <a:r>
              <a:rPr lang="ja-JP" altLang="en-US" dirty="0" smtClean="0"/>
              <a:t>編集者</a:t>
            </a:r>
            <a:r>
              <a:rPr lang="en-US" altLang="ja-JP" dirty="0" smtClean="0"/>
              <a:t>A</a:t>
            </a:r>
            <a:endParaRPr kumimoji="1" lang="ja-JP" altLang="en-US" dirty="0"/>
          </a:p>
        </p:txBody>
      </p:sp>
      <p:sp>
        <p:nvSpPr>
          <p:cNvPr id="45" name="テキスト ボックス 44"/>
          <p:cNvSpPr txBox="1"/>
          <p:nvPr/>
        </p:nvSpPr>
        <p:spPr>
          <a:xfrm>
            <a:off x="1723597" y="1918232"/>
            <a:ext cx="1363343" cy="369332"/>
          </a:xfrm>
          <a:prstGeom prst="rect">
            <a:avLst/>
          </a:prstGeom>
          <a:noFill/>
        </p:spPr>
        <p:txBody>
          <a:bodyPr wrap="square" rtlCol="0">
            <a:spAutoFit/>
          </a:bodyPr>
          <a:lstStyle/>
          <a:p>
            <a:r>
              <a:rPr kumimoji="1" lang="ja-JP" altLang="en-US" dirty="0" smtClean="0"/>
              <a:t>１</a:t>
            </a:r>
            <a:r>
              <a:rPr kumimoji="1" lang="en-US" altLang="ja-JP" dirty="0" smtClean="0"/>
              <a:t>.</a:t>
            </a:r>
            <a:r>
              <a:rPr kumimoji="1" lang="ja-JP" altLang="en-US" dirty="0" smtClean="0"/>
              <a:t>ログイン</a:t>
            </a:r>
            <a:endParaRPr kumimoji="1" lang="ja-JP" altLang="en-US" dirty="0"/>
          </a:p>
        </p:txBody>
      </p:sp>
      <p:pic>
        <p:nvPicPr>
          <p:cNvPr id="46" name="Picture 3" descr="C:\Program Files\Microsoft Office\MEDIA\CAGCAT10\j0301252.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59348" y="2290741"/>
            <a:ext cx="1134764" cy="970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00014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ログイン方法</a:t>
            </a:r>
            <a:endParaRPr kumimoji="1" lang="ja-JP" altLang="en-US" dirty="0"/>
          </a:p>
        </p:txBody>
      </p:sp>
      <p:sp>
        <p:nvSpPr>
          <p:cNvPr id="3" name="コンテンツ プレースホルダー 2"/>
          <p:cNvSpPr>
            <a:spLocks noGrp="1"/>
          </p:cNvSpPr>
          <p:nvPr>
            <p:ph idx="1"/>
          </p:nvPr>
        </p:nvSpPr>
        <p:spPr>
          <a:xfrm>
            <a:off x="457200" y="1600201"/>
            <a:ext cx="8075240" cy="1801334"/>
          </a:xfrm>
        </p:spPr>
        <p:txBody>
          <a:bodyPr/>
          <a:lstStyle/>
          <a:p>
            <a:r>
              <a:rPr kumimoji="1" lang="ja-JP" altLang="en-US" dirty="0" smtClean="0"/>
              <a:t>ユーザー名とパスワードを入力する。</a:t>
            </a:r>
            <a:endParaRPr kumimoji="1" lang="en-US" altLang="ja-JP" dirty="0" smtClean="0"/>
          </a:p>
          <a:p>
            <a:pPr lvl="1"/>
            <a:r>
              <a:rPr lang="ja-JP" altLang="en-US" dirty="0" smtClean="0"/>
              <a:t>パスワードがわからない</a:t>
            </a:r>
            <a:r>
              <a:rPr lang="ja-JP" altLang="en-US" dirty="0"/>
              <a:t>場合</a:t>
            </a:r>
            <a:r>
              <a:rPr lang="ja-JP" altLang="en-US" dirty="0" smtClean="0"/>
              <a:t>は高等司法教務係へメールをお願いします。</a:t>
            </a:r>
            <a:endParaRPr kumimoji="1" lang="ja-JP" altLang="en-US"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5656" y="3401534"/>
            <a:ext cx="6552728" cy="2918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34772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トップページ</a:t>
            </a:r>
            <a:endParaRPr kumimoji="1" lang="ja-JP" altLang="en-US" dirty="0"/>
          </a:p>
        </p:txBody>
      </p:sp>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964" y="1268760"/>
            <a:ext cx="8292161" cy="5373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70682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a:t>学生の質問や論文</a:t>
            </a:r>
            <a:r>
              <a:rPr lang="ja-JP" altLang="en-US" dirty="0" smtClean="0"/>
              <a:t>提出における教員の処理手順</a:t>
            </a:r>
            <a:endParaRPr kumimoji="1" lang="ja-JP" altLang="en-US" dirty="0"/>
          </a:p>
        </p:txBody>
      </p:sp>
      <p:sp>
        <p:nvSpPr>
          <p:cNvPr id="5" name="テキスト プレースホルダー 4"/>
          <p:cNvSpPr>
            <a:spLocks noGrp="1"/>
          </p:cNvSpPr>
          <p:nvPr>
            <p:ph type="body" idx="1"/>
          </p:nvPr>
        </p:nvSpPr>
        <p:spPr/>
        <p:txBody>
          <a:bodyPr/>
          <a:lstStyle/>
          <a:p>
            <a:r>
              <a:rPr kumimoji="1" lang="ja-JP" altLang="en-US" dirty="0" smtClean="0"/>
              <a:t>対象・学習サポート教員</a:t>
            </a:r>
            <a:endParaRPr kumimoji="1" lang="ja-JP" altLang="en-US" dirty="0"/>
          </a:p>
        </p:txBody>
      </p:sp>
    </p:spTree>
    <p:extLst>
      <p:ext uri="{BB962C8B-B14F-4D97-AF65-F5344CB8AC3E}">
        <p14:creationId xmlns:p14="http://schemas.microsoft.com/office/powerpoint/2010/main" val="42652258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教員の作業について</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教員が行うことは</a:t>
            </a:r>
            <a:endParaRPr kumimoji="1" lang="en-US" altLang="ja-JP" dirty="0" smtClean="0"/>
          </a:p>
          <a:p>
            <a:pPr lvl="1"/>
            <a:r>
              <a:rPr kumimoji="1" lang="ja-JP" altLang="en-US" dirty="0" smtClean="0"/>
              <a:t>学生投稿の確認</a:t>
            </a:r>
            <a:endParaRPr kumimoji="1" lang="en-US" altLang="ja-JP" dirty="0" smtClean="0"/>
          </a:p>
          <a:p>
            <a:pPr lvl="1"/>
            <a:r>
              <a:rPr kumimoji="1" lang="ja-JP" altLang="en-US" dirty="0" smtClean="0"/>
              <a:t>公開作業。</a:t>
            </a:r>
            <a:endParaRPr lang="en-US" altLang="ja-JP" dirty="0"/>
          </a:p>
          <a:p>
            <a:pPr lvl="1"/>
            <a:endParaRPr kumimoji="1" lang="en-US" altLang="ja-JP" dirty="0" smtClean="0"/>
          </a:p>
        </p:txBody>
      </p:sp>
    </p:spTree>
    <p:extLst>
      <p:ext uri="{BB962C8B-B14F-4D97-AF65-F5344CB8AC3E}">
        <p14:creationId xmlns:p14="http://schemas.microsoft.com/office/powerpoint/2010/main" val="30102140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450" y="2338388"/>
            <a:ext cx="8291513" cy="2189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タイトル 1"/>
          <p:cNvSpPr>
            <a:spLocks noGrp="1"/>
          </p:cNvSpPr>
          <p:nvPr>
            <p:ph type="title"/>
          </p:nvPr>
        </p:nvSpPr>
        <p:spPr/>
        <p:txBody>
          <a:bodyPr/>
          <a:lstStyle/>
          <a:p>
            <a:r>
              <a:rPr kumimoji="1" lang="ja-JP" altLang="en-US" dirty="0" smtClean="0"/>
              <a:t>学生投稿確認</a:t>
            </a:r>
            <a:endParaRPr kumimoji="1" lang="ja-JP" altLang="en-US" dirty="0"/>
          </a:p>
        </p:txBody>
      </p:sp>
      <p:sp>
        <p:nvSpPr>
          <p:cNvPr id="3" name="コンテンツ プレースホルダー 2"/>
          <p:cNvSpPr>
            <a:spLocks noGrp="1"/>
          </p:cNvSpPr>
          <p:nvPr>
            <p:ph idx="1"/>
          </p:nvPr>
        </p:nvSpPr>
        <p:spPr>
          <a:xfrm>
            <a:off x="457200" y="1600201"/>
            <a:ext cx="8229600" cy="676672"/>
          </a:xfrm>
        </p:spPr>
        <p:txBody>
          <a:bodyPr>
            <a:normAutofit fontScale="85000" lnSpcReduction="10000"/>
          </a:bodyPr>
          <a:lstStyle/>
          <a:p>
            <a:r>
              <a:rPr lang="ja-JP" altLang="en-US" dirty="0"/>
              <a:t>家</a:t>
            </a:r>
            <a:r>
              <a:rPr lang="ja-JP" altLang="en-US" dirty="0" smtClean="0"/>
              <a:t>アイコン</a:t>
            </a:r>
            <a:r>
              <a:rPr lang="ja-JP" altLang="en-US" dirty="0"/>
              <a:t>がついている</a:t>
            </a:r>
            <a:r>
              <a:rPr kumimoji="1" lang="en-US" altLang="ja-JP" dirty="0" err="1" smtClean="0"/>
              <a:t>Ouls’sa</a:t>
            </a:r>
            <a:r>
              <a:rPr lang="ja-JP" altLang="en-US" dirty="0"/>
              <a:t>をダブルクリックする。</a:t>
            </a:r>
            <a:endParaRPr kumimoji="1" lang="ja-JP" altLang="en-US" dirty="0"/>
          </a:p>
        </p:txBody>
      </p:sp>
      <p:sp>
        <p:nvSpPr>
          <p:cNvPr id="5" name="右矢印 4"/>
          <p:cNvSpPr/>
          <p:nvPr/>
        </p:nvSpPr>
        <p:spPr>
          <a:xfrm rot="16200000">
            <a:off x="-209500" y="3688060"/>
            <a:ext cx="2434208"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2779622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ダッシュボード画面</a:t>
            </a:r>
            <a:endParaRPr kumimoji="1" lang="ja-JP" altLang="en-US"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484784"/>
            <a:ext cx="7766960" cy="4763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71119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投稿確認</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投稿にカーソルを置くと</a:t>
            </a:r>
            <a:r>
              <a:rPr kumimoji="1" lang="en-US" altLang="ja-JP" dirty="0" smtClean="0"/>
              <a:t>【</a:t>
            </a:r>
            <a:r>
              <a:rPr kumimoji="1" lang="ja-JP" altLang="en-US" dirty="0" smtClean="0"/>
              <a:t>投稿一覧</a:t>
            </a:r>
            <a:r>
              <a:rPr kumimoji="1" lang="en-US" altLang="ja-JP" dirty="0" smtClean="0"/>
              <a:t>】</a:t>
            </a:r>
            <a:r>
              <a:rPr kumimoji="1" lang="ja-JP" altLang="en-US" dirty="0" smtClean="0"/>
              <a:t>が出てくるのでこれをクリックする。</a:t>
            </a:r>
            <a:endParaRPr kumimoji="1" lang="ja-JP" altLang="en-US" dirty="0"/>
          </a:p>
        </p:txBody>
      </p:sp>
      <p:sp>
        <p:nvSpPr>
          <p:cNvPr id="4" name="下矢印 3"/>
          <p:cNvSpPr/>
          <p:nvPr/>
        </p:nvSpPr>
        <p:spPr>
          <a:xfrm rot="5400000">
            <a:off x="5904148" y="3170775"/>
            <a:ext cx="504056" cy="1008112"/>
          </a:xfrm>
          <a:prstGeom prst="downArrow">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9688" y="2924944"/>
            <a:ext cx="6523037" cy="2633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24563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投稿一覧</a:t>
            </a:r>
            <a:endParaRPr kumimoji="1" lang="ja-JP" alt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155" y="1268760"/>
            <a:ext cx="7488832" cy="534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24600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投稿記事の仕様</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学生が投稿した記事はすぐにブログ記事として反映しない。</a:t>
            </a:r>
            <a:endParaRPr lang="en-US" altLang="ja-JP" dirty="0"/>
          </a:p>
          <a:p>
            <a:pPr lvl="1"/>
            <a:r>
              <a:rPr lang="ja-JP" altLang="en-US" dirty="0"/>
              <a:t>その</a:t>
            </a:r>
            <a:r>
              <a:rPr lang="ja-JP" altLang="en-US" dirty="0" smtClean="0"/>
              <a:t>場合、記事タイトルの右隣に</a:t>
            </a:r>
            <a:r>
              <a:rPr lang="ja-JP" altLang="en-US" b="1" dirty="0" smtClean="0">
                <a:solidFill>
                  <a:srgbClr val="FF0000"/>
                </a:solidFill>
              </a:rPr>
              <a:t>下書き</a:t>
            </a:r>
            <a:r>
              <a:rPr lang="ja-JP" altLang="en-US" dirty="0" smtClean="0"/>
              <a:t>と表示されている</a:t>
            </a:r>
            <a:endParaRPr lang="en-US" altLang="ja-JP" b="1" dirty="0" smtClean="0">
              <a:solidFill>
                <a:srgbClr val="FF0000"/>
              </a:solidFill>
            </a:endParaRPr>
          </a:p>
          <a:p>
            <a:r>
              <a:rPr lang="ja-JP" altLang="en-US" dirty="0" smtClean="0"/>
              <a:t>編集者は下書きの記事を確認する作業を行う。</a:t>
            </a:r>
            <a:endParaRPr lang="en-US" altLang="ja-JP" dirty="0" smtClean="0"/>
          </a:p>
        </p:txBody>
      </p:sp>
    </p:spTree>
    <p:extLst>
      <p:ext uri="{BB962C8B-B14F-4D97-AF65-F5344CB8AC3E}">
        <p14:creationId xmlns:p14="http://schemas.microsoft.com/office/powerpoint/2010/main" val="35530458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212" y="2492896"/>
            <a:ext cx="8791575" cy="3255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タイトル 3"/>
          <p:cNvSpPr>
            <a:spLocks noGrp="1"/>
          </p:cNvSpPr>
          <p:nvPr>
            <p:ph type="title"/>
          </p:nvPr>
        </p:nvSpPr>
        <p:spPr/>
        <p:txBody>
          <a:bodyPr/>
          <a:lstStyle/>
          <a:p>
            <a:r>
              <a:rPr kumimoji="1" lang="ja-JP" altLang="en-US" dirty="0" smtClean="0"/>
              <a:t>投稿一覧</a:t>
            </a:r>
            <a:endParaRPr kumimoji="1" lang="ja-JP" altLang="en-US" dirty="0"/>
          </a:p>
        </p:txBody>
      </p:sp>
      <p:sp>
        <p:nvSpPr>
          <p:cNvPr id="2" name="右矢印 1"/>
          <p:cNvSpPr/>
          <p:nvPr/>
        </p:nvSpPr>
        <p:spPr>
          <a:xfrm rot="10800000">
            <a:off x="2987824" y="3872681"/>
            <a:ext cx="1008112" cy="14401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右矢印 4"/>
          <p:cNvSpPr/>
          <p:nvPr/>
        </p:nvSpPr>
        <p:spPr>
          <a:xfrm rot="10800000">
            <a:off x="2987823" y="4653136"/>
            <a:ext cx="1008112" cy="144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テキスト ボックス 2"/>
          <p:cNvSpPr txBox="1"/>
          <p:nvPr/>
        </p:nvSpPr>
        <p:spPr>
          <a:xfrm>
            <a:off x="1259632" y="1602323"/>
            <a:ext cx="6984776" cy="584775"/>
          </a:xfrm>
          <a:prstGeom prst="rect">
            <a:avLst/>
          </a:prstGeom>
          <a:noFill/>
        </p:spPr>
        <p:txBody>
          <a:bodyPr wrap="square" rtlCol="0">
            <a:spAutoFit/>
          </a:bodyPr>
          <a:lstStyle/>
          <a:p>
            <a:r>
              <a:rPr kumimoji="1" lang="ja-JP" altLang="en-US" sz="3200" dirty="0" smtClean="0"/>
              <a:t>下書きと表示されている。</a:t>
            </a:r>
            <a:endParaRPr kumimoji="1" lang="ja-JP" altLang="en-US" sz="3200" dirty="0"/>
          </a:p>
        </p:txBody>
      </p:sp>
    </p:spTree>
    <p:extLst>
      <p:ext uri="{BB962C8B-B14F-4D97-AF65-F5344CB8AC3E}">
        <p14:creationId xmlns:p14="http://schemas.microsoft.com/office/powerpoint/2010/main" val="38852528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投稿された記事の編集</a:t>
            </a:r>
            <a:endParaRPr kumimoji="1" lang="ja-JP" altLang="en-US" dirty="0"/>
          </a:p>
        </p:txBody>
      </p:sp>
      <p:sp>
        <p:nvSpPr>
          <p:cNvPr id="3" name="コンテンツ プレースホルダー 2"/>
          <p:cNvSpPr>
            <a:spLocks noGrp="1"/>
          </p:cNvSpPr>
          <p:nvPr>
            <p:ph idx="1"/>
          </p:nvPr>
        </p:nvSpPr>
        <p:spPr>
          <a:xfrm>
            <a:off x="457200" y="1600201"/>
            <a:ext cx="8229600" cy="604663"/>
          </a:xfrm>
        </p:spPr>
        <p:txBody>
          <a:bodyPr>
            <a:normAutofit/>
          </a:bodyPr>
          <a:lstStyle/>
          <a:p>
            <a:r>
              <a:rPr lang="ja-JP" altLang="en-US" sz="2800" dirty="0" smtClean="0"/>
              <a:t>下書きとある記事のタイトルをダブルクリックする。</a:t>
            </a:r>
            <a:endParaRPr kumimoji="1" lang="ja-JP" altLang="en-US" sz="2800" dirty="0"/>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44119" b="34191"/>
          <a:stretch/>
        </p:blipFill>
        <p:spPr bwMode="auto">
          <a:xfrm>
            <a:off x="755576" y="332656"/>
            <a:ext cx="7971594" cy="6093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右矢印 5"/>
          <p:cNvSpPr/>
          <p:nvPr/>
        </p:nvSpPr>
        <p:spPr>
          <a:xfrm rot="16200000" flipV="1">
            <a:off x="2501770" y="5355214"/>
            <a:ext cx="324035"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8865644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編集画面</a:t>
            </a:r>
            <a:endParaRPr kumimoji="1" lang="ja-JP" altLang="en-US"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404565"/>
            <a:ext cx="6852103" cy="4882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下矢印 2"/>
          <p:cNvSpPr/>
          <p:nvPr/>
        </p:nvSpPr>
        <p:spPr>
          <a:xfrm rot="10800000">
            <a:off x="3419872" y="4149080"/>
            <a:ext cx="288033" cy="12961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テキスト ボックス 3"/>
          <p:cNvSpPr txBox="1"/>
          <p:nvPr/>
        </p:nvSpPr>
        <p:spPr>
          <a:xfrm>
            <a:off x="2532339" y="5476582"/>
            <a:ext cx="3024336" cy="369332"/>
          </a:xfrm>
          <a:prstGeom prst="rect">
            <a:avLst/>
          </a:prstGeom>
          <a:noFill/>
        </p:spPr>
        <p:txBody>
          <a:bodyPr wrap="square" rtlCol="0">
            <a:spAutoFit/>
          </a:bodyPr>
          <a:lstStyle/>
          <a:p>
            <a:r>
              <a:rPr kumimoji="1" lang="ja-JP" altLang="en-US" dirty="0" smtClean="0"/>
              <a:t>添付されたファイル</a:t>
            </a:r>
            <a:endParaRPr kumimoji="1" lang="ja-JP" altLang="en-US" dirty="0"/>
          </a:p>
        </p:txBody>
      </p:sp>
    </p:spTree>
    <p:extLst>
      <p:ext uri="{BB962C8B-B14F-4D97-AF65-F5344CB8AC3E}">
        <p14:creationId xmlns:p14="http://schemas.microsoft.com/office/powerpoint/2010/main" val="18516416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記事の確認</a:t>
            </a:r>
            <a:endParaRPr kumimoji="1" lang="ja-JP" altLang="en-US" dirty="0"/>
          </a:p>
        </p:txBody>
      </p:sp>
      <p:sp>
        <p:nvSpPr>
          <p:cNvPr id="4" name="縦書きテキスト プレースホルダー 3"/>
          <p:cNvSpPr>
            <a:spLocks noGrp="1"/>
          </p:cNvSpPr>
          <p:nvPr>
            <p:ph type="body" orient="vert" idx="1"/>
          </p:nvPr>
        </p:nvSpPr>
        <p:spPr/>
        <p:txBody>
          <a:bodyPr vert="horz"/>
          <a:lstStyle/>
          <a:p>
            <a:r>
              <a:rPr kumimoji="1" lang="ja-JP" altLang="en-US" dirty="0" smtClean="0"/>
              <a:t>記事のレイアウトを確認するにはプレビューをクリックする。</a:t>
            </a:r>
            <a:endParaRPr kumimoji="1" lang="en-US" altLang="ja-JP" dirty="0" smtClean="0"/>
          </a:p>
          <a:p>
            <a:pPr lvl="1"/>
            <a:r>
              <a:rPr lang="ja-JP" altLang="en-US" dirty="0"/>
              <a:t>まだこの段階では投稿されない</a:t>
            </a:r>
            <a:endParaRPr kumimoji="1" lang="en-US" altLang="ja-JP" dirty="0" smtClean="0"/>
          </a:p>
          <a:p>
            <a:r>
              <a:rPr kumimoji="1" lang="ja-JP" altLang="en-US" dirty="0" smtClean="0"/>
              <a:t>編集者が体裁を整えたら公開をクリックする。</a:t>
            </a:r>
            <a:endParaRPr kumimoji="1" lang="en-US" altLang="ja-JP" dirty="0" smtClean="0"/>
          </a:p>
          <a:p>
            <a:pPr lvl="1"/>
            <a:r>
              <a:rPr kumimoji="1" lang="ja-JP" altLang="en-US" dirty="0" smtClean="0"/>
              <a:t>ここで学生が投稿した記事がブログに載せられる</a:t>
            </a:r>
            <a:endParaRPr kumimoji="1" lang="en-US" altLang="ja-JP" dirty="0" smtClean="0"/>
          </a:p>
          <a:p>
            <a:endParaRPr kumimoji="1" lang="ja-JP" altLang="en-US" dirty="0"/>
          </a:p>
        </p:txBody>
      </p:sp>
    </p:spTree>
    <p:extLst>
      <p:ext uri="{BB962C8B-B14F-4D97-AF65-F5344CB8AC3E}">
        <p14:creationId xmlns:p14="http://schemas.microsoft.com/office/powerpoint/2010/main" val="29870819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編集画面</a:t>
            </a:r>
            <a:endParaRPr kumimoji="1" lang="ja-JP" altLang="en-US"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7330" y="1772816"/>
            <a:ext cx="6852103" cy="4882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右矢印 4"/>
          <p:cNvSpPr/>
          <p:nvPr/>
        </p:nvSpPr>
        <p:spPr>
          <a:xfrm rot="3167680">
            <a:off x="6022163" y="2875376"/>
            <a:ext cx="1471168" cy="27195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テキスト ボックス 5"/>
          <p:cNvSpPr txBox="1"/>
          <p:nvPr/>
        </p:nvSpPr>
        <p:spPr>
          <a:xfrm>
            <a:off x="4873089" y="1758483"/>
            <a:ext cx="3096344" cy="584775"/>
          </a:xfrm>
          <a:prstGeom prst="rect">
            <a:avLst/>
          </a:prstGeom>
          <a:noFill/>
        </p:spPr>
        <p:txBody>
          <a:bodyPr wrap="square" rtlCol="0">
            <a:spAutoFit/>
          </a:bodyPr>
          <a:lstStyle/>
          <a:p>
            <a:r>
              <a:rPr kumimoji="1" lang="ja-JP" altLang="en-US" sz="3200" dirty="0" smtClean="0"/>
              <a:t>プレビューボタン</a:t>
            </a:r>
            <a:endParaRPr kumimoji="1" lang="ja-JP" altLang="en-US" sz="3200" dirty="0"/>
          </a:p>
        </p:txBody>
      </p:sp>
      <p:sp>
        <p:nvSpPr>
          <p:cNvPr id="7" name="右矢印 6"/>
          <p:cNvSpPr/>
          <p:nvPr/>
        </p:nvSpPr>
        <p:spPr>
          <a:xfrm>
            <a:off x="6012160" y="4437112"/>
            <a:ext cx="1298677"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p:cNvSpPr txBox="1"/>
          <p:nvPr/>
        </p:nvSpPr>
        <p:spPr>
          <a:xfrm>
            <a:off x="3851920" y="4437112"/>
            <a:ext cx="2160241" cy="584775"/>
          </a:xfrm>
          <a:prstGeom prst="rect">
            <a:avLst/>
          </a:prstGeom>
          <a:noFill/>
        </p:spPr>
        <p:txBody>
          <a:bodyPr wrap="square" rtlCol="0">
            <a:spAutoFit/>
          </a:bodyPr>
          <a:lstStyle/>
          <a:p>
            <a:r>
              <a:rPr lang="ja-JP" altLang="en-US" sz="3200" dirty="0"/>
              <a:t>公開ボタン</a:t>
            </a:r>
            <a:endParaRPr kumimoji="1" lang="ja-JP" altLang="en-US" sz="3200" dirty="0"/>
          </a:p>
        </p:txBody>
      </p:sp>
    </p:spTree>
    <p:extLst>
      <p:ext uri="{BB962C8B-B14F-4D97-AF65-F5344CB8AC3E}">
        <p14:creationId xmlns:p14="http://schemas.microsoft.com/office/powerpoint/2010/main" val="35983312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カテゴリ編集</a:t>
            </a:r>
            <a:endParaRPr kumimoji="1" lang="ja-JP" altLang="en-US" dirty="0"/>
          </a:p>
        </p:txBody>
      </p:sp>
      <p:pic>
        <p:nvPicPr>
          <p:cNvPr id="5" name="図 4"/>
          <p:cNvPicPr/>
          <p:nvPr/>
        </p:nvPicPr>
        <p:blipFill>
          <a:blip r:embed="rId3"/>
          <a:stretch>
            <a:fillRect/>
          </a:stretch>
        </p:blipFill>
        <p:spPr>
          <a:xfrm>
            <a:off x="971600" y="2348880"/>
            <a:ext cx="2714625" cy="3086100"/>
          </a:xfrm>
          <a:prstGeom prst="rect">
            <a:avLst/>
          </a:prstGeom>
        </p:spPr>
      </p:pic>
      <p:sp>
        <p:nvSpPr>
          <p:cNvPr id="6" name="テキスト ボックス 5"/>
          <p:cNvSpPr txBox="1"/>
          <p:nvPr/>
        </p:nvSpPr>
        <p:spPr>
          <a:xfrm>
            <a:off x="4355976" y="2348880"/>
            <a:ext cx="3096344" cy="1569660"/>
          </a:xfrm>
          <a:prstGeom prst="rect">
            <a:avLst/>
          </a:prstGeom>
          <a:noFill/>
        </p:spPr>
        <p:txBody>
          <a:bodyPr wrap="square" rtlCol="0">
            <a:spAutoFit/>
          </a:bodyPr>
          <a:lstStyle/>
          <a:p>
            <a:r>
              <a:rPr lang="ja-JP" altLang="en-US" sz="3200" dirty="0"/>
              <a:t>記事</a:t>
            </a:r>
            <a:r>
              <a:rPr lang="ja-JP" altLang="en-US" sz="3200" dirty="0" smtClean="0"/>
              <a:t>の区分を示す。新規作成の右下にある。</a:t>
            </a:r>
            <a:endParaRPr kumimoji="1" lang="ja-JP" altLang="en-US" sz="3200" dirty="0"/>
          </a:p>
        </p:txBody>
      </p:sp>
    </p:spTree>
    <p:extLst>
      <p:ext uri="{BB962C8B-B14F-4D97-AF65-F5344CB8AC3E}">
        <p14:creationId xmlns:p14="http://schemas.microsoft.com/office/powerpoint/2010/main" val="4027063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公開</a:t>
            </a:r>
            <a:endParaRPr kumimoji="1" lang="ja-JP" altLang="en-US"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484784"/>
            <a:ext cx="8012096"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264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kumimoji="1" lang="ja-JP" altLang="en-US" dirty="0" smtClean="0"/>
              <a:t>これ</a:t>
            </a:r>
            <a:r>
              <a:rPr lang="ja-JP" altLang="en-US" dirty="0"/>
              <a:t>で学生の質問や論文</a:t>
            </a:r>
            <a:r>
              <a:rPr lang="ja-JP" altLang="en-US" dirty="0" smtClean="0"/>
              <a:t>提出公開手順の</a:t>
            </a:r>
            <a:r>
              <a:rPr kumimoji="1" lang="ja-JP" altLang="en-US" dirty="0" smtClean="0"/>
              <a:t>説明は終わります</a:t>
            </a:r>
            <a:endParaRPr kumimoji="1" lang="ja-JP" altLang="en-US" dirty="0"/>
          </a:p>
        </p:txBody>
      </p:sp>
      <p:sp>
        <p:nvSpPr>
          <p:cNvPr id="3" name="縦書きテキスト プレースホルダー 2"/>
          <p:cNvSpPr>
            <a:spLocks noGrp="1"/>
          </p:cNvSpPr>
          <p:nvPr>
            <p:ph type="body" orient="vert" idx="1"/>
          </p:nvPr>
        </p:nvSpPr>
        <p:spPr/>
        <p:txBody>
          <a:bodyPr vert="horz"/>
          <a:lstStyle/>
          <a:p>
            <a:r>
              <a:rPr kumimoji="1" lang="ja-JP" altLang="en-US" dirty="0" smtClean="0"/>
              <a:t>次に新規投稿の方法について説明します。</a:t>
            </a:r>
            <a:endParaRPr kumimoji="1" lang="ja-JP" altLang="en-US" dirty="0"/>
          </a:p>
        </p:txBody>
      </p:sp>
    </p:spTree>
    <p:extLst>
      <p:ext uri="{BB962C8B-B14F-4D97-AF65-F5344CB8AC3E}">
        <p14:creationId xmlns:p14="http://schemas.microsoft.com/office/powerpoint/2010/main" val="18123479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教員・弁護士アドバイザーの記事投稿</a:t>
            </a:r>
            <a:endParaRPr kumimoji="1" lang="ja-JP" altLang="en-US" dirty="0"/>
          </a:p>
        </p:txBody>
      </p:sp>
      <p:sp>
        <p:nvSpPr>
          <p:cNvPr id="3" name="テキスト プレースホルダー 2"/>
          <p:cNvSpPr>
            <a:spLocks noGrp="1"/>
          </p:cNvSpPr>
          <p:nvPr>
            <p:ph type="body" idx="1"/>
          </p:nvPr>
        </p:nvSpPr>
        <p:spPr/>
        <p:txBody>
          <a:bodyPr/>
          <a:lstStyle/>
          <a:p>
            <a:r>
              <a:rPr kumimoji="1" lang="ja-JP" altLang="en-US" dirty="0" smtClean="0"/>
              <a:t>対象・学習サポート教員　弁護士アドバイザー　高等司法教務係</a:t>
            </a:r>
            <a:endParaRPr kumimoji="1" lang="ja-JP" altLang="en-US" dirty="0"/>
          </a:p>
        </p:txBody>
      </p:sp>
    </p:spTree>
    <p:extLst>
      <p:ext uri="{BB962C8B-B14F-4D97-AF65-F5344CB8AC3E}">
        <p14:creationId xmlns:p14="http://schemas.microsoft.com/office/powerpoint/2010/main" val="2117347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smtClean="0"/>
              <a:t>記事</a:t>
            </a:r>
            <a:r>
              <a:rPr lang="ja-JP" altLang="en-US" dirty="0"/>
              <a:t>の投稿方法</a:t>
            </a:r>
            <a:endParaRPr kumimoji="1" lang="ja-JP" altLang="en-US" dirty="0"/>
          </a:p>
        </p:txBody>
      </p:sp>
      <p:sp>
        <p:nvSpPr>
          <p:cNvPr id="5" name="コンテンツ プレースホルダー 4"/>
          <p:cNvSpPr>
            <a:spLocks noGrp="1"/>
          </p:cNvSpPr>
          <p:nvPr>
            <p:ph idx="1"/>
          </p:nvPr>
        </p:nvSpPr>
        <p:spPr>
          <a:xfrm>
            <a:off x="457200" y="5373216"/>
            <a:ext cx="8229600" cy="752947"/>
          </a:xfrm>
        </p:spPr>
        <p:txBody>
          <a:bodyPr/>
          <a:lstStyle/>
          <a:p>
            <a:r>
              <a:rPr kumimoji="1" lang="ja-JP" altLang="en-US" dirty="0" smtClean="0"/>
              <a:t>ログインしている状態で</a:t>
            </a:r>
            <a:r>
              <a:rPr kumimoji="1" lang="en-US" altLang="ja-JP" dirty="0" smtClean="0"/>
              <a:t>【+</a:t>
            </a:r>
            <a:r>
              <a:rPr kumimoji="1" lang="ja-JP" altLang="en-US" dirty="0" smtClean="0"/>
              <a:t>新規を</a:t>
            </a:r>
            <a:r>
              <a:rPr kumimoji="1" lang="en-US" altLang="ja-JP" dirty="0" smtClean="0"/>
              <a:t>】</a:t>
            </a:r>
            <a:r>
              <a:rPr kumimoji="1" lang="ja-JP" altLang="en-US" dirty="0" smtClean="0"/>
              <a:t>をクリック。</a:t>
            </a:r>
            <a:endParaRPr kumimoji="1" lang="ja-JP" altLang="en-US" dirty="0"/>
          </a:p>
        </p:txBody>
      </p:sp>
      <p:pic>
        <p:nvPicPr>
          <p:cNvPr id="6" name="図 5"/>
          <p:cNvPicPr/>
          <p:nvPr/>
        </p:nvPicPr>
        <p:blipFill>
          <a:blip r:embed="rId3">
            <a:extLst>
              <a:ext uri="{28A0092B-C50C-407E-A947-70E740481C1C}">
                <a14:useLocalDpi xmlns:a14="http://schemas.microsoft.com/office/drawing/2010/main" val="0"/>
              </a:ext>
            </a:extLst>
          </a:blip>
          <a:srcRect/>
          <a:stretch>
            <a:fillRect/>
          </a:stretch>
        </p:blipFill>
        <p:spPr bwMode="auto">
          <a:xfrm>
            <a:off x="1876425" y="2000250"/>
            <a:ext cx="5391150" cy="2857500"/>
          </a:xfrm>
          <a:prstGeom prst="rect">
            <a:avLst/>
          </a:prstGeom>
          <a:noFill/>
          <a:ln>
            <a:noFill/>
          </a:ln>
        </p:spPr>
      </p:pic>
    </p:spTree>
    <p:extLst>
      <p:ext uri="{BB962C8B-B14F-4D97-AF65-F5344CB8AC3E}">
        <p14:creationId xmlns:p14="http://schemas.microsoft.com/office/powerpoint/2010/main" val="1380803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新規作成画面</a:t>
            </a:r>
            <a:endParaRPr kumimoji="1" lang="ja-JP" altLang="en-US" dirty="0"/>
          </a:p>
        </p:txBody>
      </p:sp>
      <p:pic>
        <p:nvPicPr>
          <p:cNvPr id="4" name="図 3"/>
          <p:cNvPicPr/>
          <p:nvPr/>
        </p:nvPicPr>
        <p:blipFill>
          <a:blip r:embed="rId3"/>
          <a:stretch>
            <a:fillRect/>
          </a:stretch>
        </p:blipFill>
        <p:spPr>
          <a:xfrm>
            <a:off x="969053" y="2204864"/>
            <a:ext cx="7164516" cy="4095586"/>
          </a:xfrm>
          <a:prstGeom prst="rect">
            <a:avLst/>
          </a:prstGeom>
        </p:spPr>
      </p:pic>
      <p:sp>
        <p:nvSpPr>
          <p:cNvPr id="5" name="下矢印 4"/>
          <p:cNvSpPr/>
          <p:nvPr/>
        </p:nvSpPr>
        <p:spPr>
          <a:xfrm>
            <a:off x="2843808" y="1916832"/>
            <a:ext cx="360040" cy="13681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テキスト ボックス 5"/>
          <p:cNvSpPr txBox="1"/>
          <p:nvPr/>
        </p:nvSpPr>
        <p:spPr>
          <a:xfrm>
            <a:off x="1817694" y="1393612"/>
            <a:ext cx="2052228" cy="523220"/>
          </a:xfrm>
          <a:prstGeom prst="rect">
            <a:avLst/>
          </a:prstGeom>
          <a:noFill/>
        </p:spPr>
        <p:txBody>
          <a:bodyPr wrap="square" rtlCol="0">
            <a:spAutoFit/>
          </a:bodyPr>
          <a:lstStyle/>
          <a:p>
            <a:r>
              <a:rPr lang="ja-JP" altLang="en-US" sz="2800" dirty="0"/>
              <a:t>記事の名前</a:t>
            </a:r>
            <a:endParaRPr kumimoji="1" lang="ja-JP" altLang="en-US" sz="2800" dirty="0"/>
          </a:p>
        </p:txBody>
      </p:sp>
      <p:sp>
        <p:nvSpPr>
          <p:cNvPr id="7" name="右矢印 6"/>
          <p:cNvSpPr/>
          <p:nvPr/>
        </p:nvSpPr>
        <p:spPr>
          <a:xfrm rot="5400000">
            <a:off x="3806334" y="2970530"/>
            <a:ext cx="2520280" cy="41288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p:cNvSpPr txBox="1"/>
          <p:nvPr/>
        </p:nvSpPr>
        <p:spPr>
          <a:xfrm>
            <a:off x="4551311" y="1393612"/>
            <a:ext cx="972108" cy="523220"/>
          </a:xfrm>
          <a:prstGeom prst="rect">
            <a:avLst/>
          </a:prstGeom>
          <a:noFill/>
        </p:spPr>
        <p:txBody>
          <a:bodyPr wrap="square" rtlCol="0">
            <a:spAutoFit/>
          </a:bodyPr>
          <a:lstStyle/>
          <a:p>
            <a:r>
              <a:rPr kumimoji="1" lang="ja-JP" altLang="en-US" sz="2800" dirty="0" smtClean="0"/>
              <a:t>本文</a:t>
            </a:r>
            <a:endParaRPr kumimoji="1" lang="ja-JP" altLang="en-US" sz="2800" dirty="0"/>
          </a:p>
        </p:txBody>
      </p:sp>
    </p:spTree>
    <p:extLst>
      <p:ext uri="{BB962C8B-B14F-4D97-AF65-F5344CB8AC3E}">
        <p14:creationId xmlns:p14="http://schemas.microsoft.com/office/powerpoint/2010/main" val="39011233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カテゴリ決定</a:t>
            </a:r>
            <a:endParaRPr kumimoji="1" lang="ja-JP" altLang="en-US" dirty="0"/>
          </a:p>
        </p:txBody>
      </p:sp>
      <p:pic>
        <p:nvPicPr>
          <p:cNvPr id="5" name="図 4"/>
          <p:cNvPicPr/>
          <p:nvPr/>
        </p:nvPicPr>
        <p:blipFill>
          <a:blip r:embed="rId3"/>
          <a:stretch>
            <a:fillRect/>
          </a:stretch>
        </p:blipFill>
        <p:spPr>
          <a:xfrm>
            <a:off x="971600" y="2348880"/>
            <a:ext cx="2714625" cy="3086100"/>
          </a:xfrm>
          <a:prstGeom prst="rect">
            <a:avLst/>
          </a:prstGeom>
        </p:spPr>
      </p:pic>
      <p:sp>
        <p:nvSpPr>
          <p:cNvPr id="6" name="テキスト ボックス 5"/>
          <p:cNvSpPr txBox="1"/>
          <p:nvPr/>
        </p:nvSpPr>
        <p:spPr>
          <a:xfrm>
            <a:off x="4355976" y="2348880"/>
            <a:ext cx="3096344" cy="3539430"/>
          </a:xfrm>
          <a:prstGeom prst="rect">
            <a:avLst/>
          </a:prstGeom>
          <a:noFill/>
        </p:spPr>
        <p:txBody>
          <a:bodyPr wrap="square" rtlCol="0">
            <a:spAutoFit/>
          </a:bodyPr>
          <a:lstStyle/>
          <a:p>
            <a:r>
              <a:rPr lang="ja-JP" altLang="en-US" sz="3200" dirty="0"/>
              <a:t>記事</a:t>
            </a:r>
            <a:r>
              <a:rPr lang="ja-JP" altLang="en-US" sz="3200" dirty="0" smtClean="0"/>
              <a:t>の区分を示す。新規作成の右下にある。</a:t>
            </a:r>
            <a:endParaRPr lang="en-US" altLang="ja-JP" sz="3200" dirty="0" smtClean="0"/>
          </a:p>
          <a:p>
            <a:endParaRPr kumimoji="1" lang="en-US" altLang="ja-JP" sz="3200" dirty="0"/>
          </a:p>
          <a:p>
            <a:r>
              <a:rPr kumimoji="1" lang="ja-JP" altLang="en-US" sz="3200" dirty="0" smtClean="0"/>
              <a:t>質問の場合は</a:t>
            </a:r>
            <a:r>
              <a:rPr kumimoji="1" lang="en-US" altLang="ja-JP" sz="3200" dirty="0" smtClean="0"/>
              <a:t>【</a:t>
            </a:r>
            <a:r>
              <a:rPr kumimoji="1" lang="ja-JP" altLang="en-US" sz="3200" dirty="0" smtClean="0"/>
              <a:t>質問</a:t>
            </a:r>
            <a:r>
              <a:rPr kumimoji="1" lang="en-US" altLang="ja-JP" sz="3200" dirty="0" smtClean="0"/>
              <a:t>】</a:t>
            </a:r>
            <a:r>
              <a:rPr kumimoji="1" lang="ja-JP" altLang="en-US" sz="3200" dirty="0" smtClean="0"/>
              <a:t>にチェックを入れる</a:t>
            </a:r>
            <a:endParaRPr kumimoji="1" lang="ja-JP" altLang="en-US" sz="3200" dirty="0"/>
          </a:p>
        </p:txBody>
      </p:sp>
    </p:spTree>
    <p:extLst>
      <p:ext uri="{BB962C8B-B14F-4D97-AF65-F5344CB8AC3E}">
        <p14:creationId xmlns:p14="http://schemas.microsoft.com/office/powerpoint/2010/main" val="20921598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記事を書いた後は</a:t>
            </a:r>
            <a:endParaRPr kumimoji="1" lang="ja-JP" altLang="en-US" dirty="0"/>
          </a:p>
        </p:txBody>
      </p:sp>
      <p:pic>
        <p:nvPicPr>
          <p:cNvPr id="5122"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971600" y="2492896"/>
            <a:ext cx="7163421" cy="4096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下矢印 3"/>
          <p:cNvSpPr/>
          <p:nvPr/>
        </p:nvSpPr>
        <p:spPr>
          <a:xfrm>
            <a:off x="7668344" y="2204864"/>
            <a:ext cx="288032" cy="25202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テキスト ボックス 4"/>
          <p:cNvSpPr txBox="1"/>
          <p:nvPr/>
        </p:nvSpPr>
        <p:spPr>
          <a:xfrm>
            <a:off x="3491880" y="1620089"/>
            <a:ext cx="4896544" cy="1077218"/>
          </a:xfrm>
          <a:prstGeom prst="rect">
            <a:avLst/>
          </a:prstGeom>
          <a:noFill/>
        </p:spPr>
        <p:txBody>
          <a:bodyPr wrap="square" rtlCol="0">
            <a:spAutoFit/>
          </a:bodyPr>
          <a:lstStyle/>
          <a:p>
            <a:r>
              <a:rPr kumimoji="1" lang="en-US" altLang="ja-JP" sz="3200" dirty="0" smtClean="0"/>
              <a:t>【</a:t>
            </a:r>
            <a:r>
              <a:rPr kumimoji="1" lang="ja-JP" altLang="en-US" sz="3200" dirty="0" smtClean="0"/>
              <a:t>公開</a:t>
            </a:r>
            <a:r>
              <a:rPr kumimoji="1" lang="en-US" altLang="ja-JP" sz="3200" dirty="0" smtClean="0"/>
              <a:t>】</a:t>
            </a:r>
            <a:r>
              <a:rPr kumimoji="1" lang="ja-JP" altLang="en-US" sz="3200" dirty="0" smtClean="0"/>
              <a:t>ボタンをクリックします。</a:t>
            </a:r>
            <a:endParaRPr kumimoji="1" lang="en-US" altLang="ja-JP" sz="3200" dirty="0" smtClean="0"/>
          </a:p>
        </p:txBody>
      </p:sp>
    </p:spTree>
    <p:extLst>
      <p:ext uri="{BB962C8B-B14F-4D97-AF65-F5344CB8AC3E}">
        <p14:creationId xmlns:p14="http://schemas.microsoft.com/office/powerpoint/2010/main" val="8531032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公開されました</a:t>
            </a:r>
            <a:endParaRPr kumimoji="1" lang="ja-JP" altLang="en-US" dirty="0"/>
          </a:p>
        </p:txBody>
      </p:sp>
      <p:pic>
        <p:nvPicPr>
          <p:cNvPr id="4"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974934" y="1600200"/>
            <a:ext cx="7194131"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68280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但し</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学生の質問投稿はいったん学習サポート教員の確認がありますので投稿してもすぐには公開されません。</a:t>
            </a:r>
            <a:endParaRPr kumimoji="1" lang="ja-JP" altLang="en-US" dirty="0"/>
          </a:p>
        </p:txBody>
      </p:sp>
    </p:spTree>
    <p:extLst>
      <p:ext uri="{BB962C8B-B14F-4D97-AF65-F5344CB8AC3E}">
        <p14:creationId xmlns:p14="http://schemas.microsoft.com/office/powerpoint/2010/main" val="6644174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コメントの書き方</a:t>
            </a:r>
            <a:endParaRPr kumimoji="1" lang="ja-JP" altLang="en-US" dirty="0"/>
          </a:p>
        </p:txBody>
      </p:sp>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259632" y="1628800"/>
            <a:ext cx="6574861" cy="4133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テキスト ボックス 9"/>
          <p:cNvSpPr txBox="1"/>
          <p:nvPr/>
        </p:nvSpPr>
        <p:spPr>
          <a:xfrm>
            <a:off x="863588" y="6089465"/>
            <a:ext cx="2952328" cy="646331"/>
          </a:xfrm>
          <a:prstGeom prst="rect">
            <a:avLst/>
          </a:prstGeom>
          <a:noFill/>
        </p:spPr>
        <p:txBody>
          <a:bodyPr wrap="square" rtlCol="0">
            <a:spAutoFit/>
          </a:bodyPr>
          <a:lstStyle/>
          <a:p>
            <a:r>
              <a:rPr kumimoji="1" lang="ja-JP" altLang="en-US" sz="3600" dirty="0" smtClean="0"/>
              <a:t>ここをクリック。</a:t>
            </a:r>
            <a:endParaRPr kumimoji="1" lang="ja-JP" altLang="en-US" sz="3600" dirty="0"/>
          </a:p>
        </p:txBody>
      </p:sp>
      <p:sp>
        <p:nvSpPr>
          <p:cNvPr id="4" name="右矢印 3"/>
          <p:cNvSpPr/>
          <p:nvPr/>
        </p:nvSpPr>
        <p:spPr>
          <a:xfrm rot="16200000">
            <a:off x="1444099" y="4977788"/>
            <a:ext cx="2007329"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6006607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コメント画面</a:t>
            </a:r>
            <a:endParaRPr kumimoji="1" lang="ja-JP" alt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39" y="1556792"/>
            <a:ext cx="6417965" cy="4037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右矢印 3"/>
          <p:cNvSpPr/>
          <p:nvPr/>
        </p:nvSpPr>
        <p:spPr>
          <a:xfrm rot="16200000">
            <a:off x="2866282" y="4550943"/>
            <a:ext cx="2547340"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テキスト ボックス 4"/>
          <p:cNvSpPr txBox="1"/>
          <p:nvPr/>
        </p:nvSpPr>
        <p:spPr>
          <a:xfrm>
            <a:off x="2488394" y="6004633"/>
            <a:ext cx="4104456" cy="523220"/>
          </a:xfrm>
          <a:prstGeom prst="rect">
            <a:avLst/>
          </a:prstGeom>
          <a:noFill/>
        </p:spPr>
        <p:txBody>
          <a:bodyPr wrap="square" rtlCol="0">
            <a:spAutoFit/>
          </a:bodyPr>
          <a:lstStyle/>
          <a:p>
            <a:r>
              <a:rPr kumimoji="1" lang="ja-JP" altLang="en-US" sz="2800" dirty="0" smtClean="0"/>
              <a:t>ここにコメントを入力する</a:t>
            </a:r>
            <a:endParaRPr kumimoji="1" lang="ja-JP" altLang="en-US" sz="2800" dirty="0"/>
          </a:p>
        </p:txBody>
      </p:sp>
      <p:sp>
        <p:nvSpPr>
          <p:cNvPr id="6" name="右矢印 5"/>
          <p:cNvSpPr/>
          <p:nvPr/>
        </p:nvSpPr>
        <p:spPr>
          <a:xfrm>
            <a:off x="1187624" y="4077072"/>
            <a:ext cx="1008112"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572071" y="2708920"/>
            <a:ext cx="615553" cy="3295713"/>
          </a:xfrm>
          <a:prstGeom prst="rect">
            <a:avLst/>
          </a:prstGeom>
          <a:noFill/>
        </p:spPr>
        <p:txBody>
          <a:bodyPr vert="eaVert" wrap="square" rtlCol="0">
            <a:spAutoFit/>
          </a:bodyPr>
          <a:lstStyle/>
          <a:p>
            <a:r>
              <a:rPr kumimoji="1" lang="ja-JP" altLang="en-US" sz="2800" dirty="0" smtClean="0"/>
              <a:t>コメント送信ボタン</a:t>
            </a:r>
            <a:endParaRPr kumimoji="1" lang="ja-JP" altLang="en-US" sz="2800" dirty="0"/>
          </a:p>
        </p:txBody>
      </p:sp>
    </p:spTree>
    <p:extLst>
      <p:ext uri="{BB962C8B-B14F-4D97-AF65-F5344CB8AC3E}">
        <p14:creationId xmlns:p14="http://schemas.microsoft.com/office/powerpoint/2010/main" val="64410330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公開されました</a:t>
            </a:r>
            <a:endParaRPr kumimoji="1" lang="ja-JP" altLang="en-US"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844824"/>
            <a:ext cx="6409677"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02617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コメントに対する反論は</a:t>
            </a:r>
            <a:endParaRPr kumimoji="1" lang="ja-JP" alt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628800"/>
            <a:ext cx="6409677"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下矢印 8"/>
          <p:cNvSpPr/>
          <p:nvPr/>
        </p:nvSpPr>
        <p:spPr>
          <a:xfrm rot="10800000">
            <a:off x="2230079" y="3789040"/>
            <a:ext cx="216023" cy="20882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3229517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公開されたら</a:t>
            </a:r>
            <a:endParaRPr kumimoji="1" lang="ja-JP" altLang="en-US" dirty="0"/>
          </a:p>
        </p:txBody>
      </p:sp>
      <p:sp>
        <p:nvSpPr>
          <p:cNvPr id="3" name="コンテンツ プレースホルダー 2"/>
          <p:cNvSpPr>
            <a:spLocks noGrp="1"/>
          </p:cNvSpPr>
          <p:nvPr>
            <p:ph idx="1"/>
          </p:nvPr>
        </p:nvSpPr>
        <p:spPr>
          <a:xfrm>
            <a:off x="457200" y="1600201"/>
            <a:ext cx="8229600" cy="532655"/>
          </a:xfrm>
        </p:spPr>
        <p:txBody>
          <a:bodyPr>
            <a:normAutofit lnSpcReduction="10000"/>
          </a:bodyPr>
          <a:lstStyle/>
          <a:p>
            <a:r>
              <a:rPr kumimoji="1" lang="en-US" altLang="ja-JP" dirty="0" smtClean="0"/>
              <a:t>Twitter</a:t>
            </a:r>
            <a:r>
              <a:rPr kumimoji="1" lang="ja-JP" altLang="en-US" dirty="0" smtClean="0"/>
              <a:t>で更新情報がお知らせされます</a:t>
            </a:r>
            <a:endParaRPr kumimoji="1" lang="ja-JP" altLang="en-US" dirty="0"/>
          </a:p>
        </p:txBody>
      </p:sp>
      <p:sp>
        <p:nvSpPr>
          <p:cNvPr id="5" name="テキスト ボックス 4"/>
          <p:cNvSpPr txBox="1"/>
          <p:nvPr/>
        </p:nvSpPr>
        <p:spPr>
          <a:xfrm>
            <a:off x="1511660" y="5347538"/>
            <a:ext cx="6048672" cy="1200329"/>
          </a:xfrm>
          <a:prstGeom prst="rect">
            <a:avLst/>
          </a:prstGeom>
          <a:noFill/>
        </p:spPr>
        <p:txBody>
          <a:bodyPr wrap="square" rtlCol="0">
            <a:spAutoFit/>
          </a:bodyPr>
          <a:lstStyle/>
          <a:p>
            <a:r>
              <a:rPr lang="en-US" altLang="ja-JP" sz="3600" dirty="0" smtClean="0"/>
              <a:t>Twitter</a:t>
            </a:r>
            <a:r>
              <a:rPr lang="ja-JP" altLang="en-US" sz="3600" dirty="0" smtClean="0"/>
              <a:t>アカウント</a:t>
            </a:r>
            <a:r>
              <a:rPr lang="ja-JP" altLang="en-US" sz="3600" dirty="0"/>
              <a:t>・</a:t>
            </a:r>
            <a:r>
              <a:rPr kumimoji="1" lang="en-US" altLang="ja-JP" sz="3600" dirty="0" smtClean="0"/>
              <a:t>https://Twitter.com/oullsa</a:t>
            </a:r>
            <a:endParaRPr kumimoji="1" lang="ja-JP" altLang="en-US" sz="36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7" y="2421660"/>
            <a:ext cx="7263553" cy="2443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34649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パスワード変更方法</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OULS’SA</a:t>
            </a:r>
            <a:r>
              <a:rPr kumimoji="1" lang="ja-JP" altLang="en-US" dirty="0" smtClean="0"/>
              <a:t>にログインしている前提で</a:t>
            </a:r>
            <a:endParaRPr lang="en-US" altLang="ja-JP" dirty="0"/>
          </a:p>
          <a:p>
            <a:pPr marL="971550" lvl="1" indent="-514350">
              <a:buFont typeface="+mj-lt"/>
              <a:buAutoNum type="arabicPeriod"/>
            </a:pPr>
            <a:r>
              <a:rPr kumimoji="1" lang="ja-JP" altLang="en-US" dirty="0" smtClean="0"/>
              <a:t>ダッシュボードの　　</a:t>
            </a:r>
            <a:r>
              <a:rPr lang="ja-JP" altLang="en-US" dirty="0"/>
              <a:t>　</a:t>
            </a:r>
            <a:r>
              <a:rPr lang="ja-JP" altLang="en-US" dirty="0" smtClean="0"/>
              <a:t>　　　　　　</a:t>
            </a:r>
            <a:r>
              <a:rPr kumimoji="1" lang="ja-JP" altLang="en-US" dirty="0" smtClean="0"/>
              <a:t>をクリックします。</a:t>
            </a:r>
            <a:endParaRPr kumimoji="1" lang="en-US" altLang="ja-JP" dirty="0" smtClean="0"/>
          </a:p>
          <a:p>
            <a:pPr marL="971550" lvl="1" indent="-514350">
              <a:buFont typeface="+mj-lt"/>
              <a:buAutoNum type="arabicPeriod"/>
            </a:pPr>
            <a:r>
              <a:rPr lang="ja-JP" altLang="en-US" dirty="0" smtClean="0"/>
              <a:t>一番下あたりに新しいパスワード・新しいパスワード再入力があるのでそこにパスワードを入力</a:t>
            </a:r>
            <a:r>
              <a:rPr lang="ja-JP" altLang="en-US" smtClean="0"/>
              <a:t>する。入力後プロフィール更新をクリックする。</a:t>
            </a:r>
            <a:endParaRPr kumimoji="1" lang="ja-JP" alt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2209460"/>
            <a:ext cx="1990705" cy="427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4077072"/>
            <a:ext cx="8421652" cy="2018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52041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注意</a:t>
            </a:r>
            <a:endParaRPr kumimoji="1" lang="ja-JP" altLang="en-US" dirty="0"/>
          </a:p>
        </p:txBody>
      </p:sp>
      <p:sp>
        <p:nvSpPr>
          <p:cNvPr id="3" name="コンテンツ プレースホルダー 2"/>
          <p:cNvSpPr>
            <a:spLocks noGrp="1"/>
          </p:cNvSpPr>
          <p:nvPr>
            <p:ph idx="1"/>
          </p:nvPr>
        </p:nvSpPr>
        <p:spPr/>
        <p:txBody>
          <a:bodyPr>
            <a:normAutofit/>
          </a:bodyPr>
          <a:lstStyle/>
          <a:p>
            <a:r>
              <a:rPr kumimoji="1" lang="ja-JP" altLang="en-US" dirty="0" smtClean="0"/>
              <a:t>ファイルアップローダーの容量制限は</a:t>
            </a:r>
            <a:r>
              <a:rPr kumimoji="1" lang="en-US" altLang="ja-JP" dirty="0" smtClean="0"/>
              <a:t>8MB</a:t>
            </a:r>
            <a:r>
              <a:rPr kumimoji="1" lang="ja-JP" altLang="en-US" dirty="0" smtClean="0"/>
              <a:t>です。</a:t>
            </a:r>
            <a:endParaRPr kumimoji="1" lang="en-US" altLang="ja-JP" smtClean="0"/>
          </a:p>
          <a:p>
            <a:r>
              <a:rPr kumimoji="1" lang="ja-JP" altLang="en-US" smtClean="0"/>
              <a:t>いろいろ</a:t>
            </a:r>
            <a:r>
              <a:rPr kumimoji="1" lang="ja-JP" altLang="en-US" dirty="0" smtClean="0"/>
              <a:t>なオプションや機能がありますがここでは説明しません。</a:t>
            </a:r>
            <a:endParaRPr kumimoji="1" lang="en-US" altLang="ja-JP" dirty="0" smtClean="0"/>
          </a:p>
          <a:p>
            <a:r>
              <a:rPr lang="ja-JP" altLang="en-US" dirty="0" smtClean="0"/>
              <a:t>ログイン画面にパスワード再発行の機能がありますがセキュリティ上の理由により使用できません。</a:t>
            </a:r>
            <a:endParaRPr lang="en-US" altLang="ja-JP" dirty="0"/>
          </a:p>
        </p:txBody>
      </p:sp>
    </p:spTree>
    <p:extLst>
      <p:ext uri="{BB962C8B-B14F-4D97-AF65-F5344CB8AC3E}">
        <p14:creationId xmlns:p14="http://schemas.microsoft.com/office/powerpoint/2010/main" val="14231261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注意</a:t>
            </a:r>
            <a:endParaRPr kumimoji="1" lang="ja-JP" altLang="en-US" dirty="0"/>
          </a:p>
        </p:txBody>
      </p:sp>
      <p:sp>
        <p:nvSpPr>
          <p:cNvPr id="3" name="コンテンツ プレースホルダー 2"/>
          <p:cNvSpPr>
            <a:spLocks noGrp="1"/>
          </p:cNvSpPr>
          <p:nvPr>
            <p:ph idx="1"/>
          </p:nvPr>
        </p:nvSpPr>
        <p:spPr/>
        <p:txBody>
          <a:bodyPr/>
          <a:lstStyle/>
          <a:p>
            <a:r>
              <a:rPr kumimoji="1" lang="ja-JP" altLang="en-US" smtClean="0"/>
              <a:t>ログイン名の変更はできません。</a:t>
            </a:r>
            <a:endParaRPr kumimoji="1" lang="en-US" altLang="ja-JP" smtClean="0"/>
          </a:p>
          <a:p>
            <a:r>
              <a:rPr kumimoji="1" lang="ja-JP" altLang="en-US" dirty="0" smtClean="0"/>
              <a:t>弁護士アドバイザーの方は一部の機能が制限されています。</a:t>
            </a:r>
            <a:endParaRPr kumimoji="1" lang="en-US" altLang="ja-JP" dirty="0" smtClean="0"/>
          </a:p>
          <a:p>
            <a:pPr lvl="1"/>
            <a:r>
              <a:rPr lang="ja-JP" altLang="en-US" dirty="0"/>
              <a:t>他の方</a:t>
            </a:r>
            <a:r>
              <a:rPr lang="ja-JP" altLang="en-US" dirty="0" smtClean="0"/>
              <a:t>が書いた記事編集</a:t>
            </a:r>
            <a:r>
              <a:rPr lang="ja-JP" altLang="en-US" dirty="0"/>
              <a:t>・</a:t>
            </a:r>
            <a:r>
              <a:rPr lang="ja-JP" altLang="en-US" dirty="0" smtClean="0"/>
              <a:t>削除</a:t>
            </a:r>
            <a:endParaRPr lang="en-US" altLang="ja-JP" dirty="0" smtClean="0"/>
          </a:p>
        </p:txBody>
      </p:sp>
    </p:spTree>
    <p:extLst>
      <p:ext uri="{BB962C8B-B14F-4D97-AF65-F5344CB8AC3E}">
        <p14:creationId xmlns:p14="http://schemas.microsoft.com/office/powerpoint/2010/main" val="24011184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連絡先</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もしパスワードを忘れたり、質問・意見がございましたら</a:t>
            </a:r>
            <a:endParaRPr kumimoji="1" lang="en-US" altLang="ja-JP" dirty="0" smtClean="0"/>
          </a:p>
          <a:p>
            <a:pPr lvl="1"/>
            <a:r>
              <a:rPr lang="ja-JP" altLang="en-US" dirty="0"/>
              <a:t>高等</a:t>
            </a:r>
            <a:r>
              <a:rPr lang="ja-JP" altLang="en-US" dirty="0" smtClean="0"/>
              <a:t>司法研究科の教務係</a:t>
            </a:r>
            <a:r>
              <a:rPr lang="ja-JP" altLang="en-US" dirty="0"/>
              <a:t>　</a:t>
            </a:r>
            <a:r>
              <a:rPr lang="en-US" altLang="ja-JP" dirty="0"/>
              <a:t>houkou-kousikyoumu@office.osaka-u.ac.jp</a:t>
            </a:r>
            <a:r>
              <a:rPr lang="ja-JP" altLang="en-US" dirty="0"/>
              <a:t>　にお問い合わせください。そのあと、管理者が対応させていただきます</a:t>
            </a:r>
            <a:r>
              <a:rPr lang="ja-JP" altLang="en-US" dirty="0" smtClean="0"/>
              <a:t>。</a:t>
            </a:r>
            <a:endParaRPr kumimoji="1" lang="en-US" altLang="ja-JP" dirty="0" smtClean="0"/>
          </a:p>
          <a:p>
            <a:r>
              <a:rPr kumimoji="1" lang="en-US" altLang="ja-JP" dirty="0" smtClean="0"/>
              <a:t>Twitter</a:t>
            </a:r>
            <a:r>
              <a:rPr kumimoji="1" lang="ja-JP" altLang="en-US" dirty="0" smtClean="0"/>
              <a:t>アカウントで返信ツイートはご遠慮ください。</a:t>
            </a:r>
            <a:endParaRPr kumimoji="1" lang="en-US" altLang="ja-JP" dirty="0" smtClean="0"/>
          </a:p>
          <a:p>
            <a:endParaRPr kumimoji="1" lang="en-US" altLang="ja-JP" dirty="0" smtClean="0"/>
          </a:p>
        </p:txBody>
      </p:sp>
    </p:spTree>
    <p:extLst>
      <p:ext uri="{BB962C8B-B14F-4D97-AF65-F5344CB8AC3E}">
        <p14:creationId xmlns:p14="http://schemas.microsoft.com/office/powerpoint/2010/main" val="28741959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作成日</a:t>
            </a:r>
            <a:endParaRPr kumimoji="1" lang="ja-JP" altLang="en-US" dirty="0"/>
          </a:p>
        </p:txBody>
      </p:sp>
      <p:sp>
        <p:nvSpPr>
          <p:cNvPr id="3" name="コンテンツ プレースホルダー 2"/>
          <p:cNvSpPr>
            <a:spLocks noGrp="1"/>
          </p:cNvSpPr>
          <p:nvPr>
            <p:ph idx="1"/>
          </p:nvPr>
        </p:nvSpPr>
        <p:spPr>
          <a:xfrm>
            <a:off x="457200" y="1600200"/>
            <a:ext cx="8229600" cy="2692895"/>
          </a:xfrm>
        </p:spPr>
        <p:txBody>
          <a:bodyPr>
            <a:normAutofit/>
          </a:bodyPr>
          <a:lstStyle/>
          <a:p>
            <a:pPr marL="0" indent="0">
              <a:buNone/>
            </a:pPr>
            <a:r>
              <a:rPr kumimoji="1" lang="ja-JP" altLang="en-US" dirty="0" smtClean="0"/>
              <a:t>初版　２０１４年４月１１日</a:t>
            </a:r>
            <a:endParaRPr kumimoji="1" lang="en-US" altLang="ja-JP" dirty="0" smtClean="0"/>
          </a:p>
          <a:p>
            <a:pPr marL="0" indent="0">
              <a:buNone/>
            </a:pPr>
            <a:r>
              <a:rPr lang="ja-JP" altLang="en-US" dirty="0" smtClean="0"/>
              <a:t>２版　　同年　　４月１５日</a:t>
            </a:r>
            <a:endParaRPr lang="en-US" altLang="ja-JP" dirty="0" smtClean="0"/>
          </a:p>
          <a:p>
            <a:pPr marL="0" indent="0">
              <a:buNone/>
            </a:pPr>
            <a:r>
              <a:rPr kumimoji="1" lang="ja-JP" altLang="en-US" dirty="0" smtClean="0"/>
              <a:t>３版　　同年　　</a:t>
            </a:r>
            <a:r>
              <a:rPr kumimoji="1" lang="en-US" altLang="ja-JP" dirty="0" smtClean="0"/>
              <a:t>10</a:t>
            </a:r>
            <a:r>
              <a:rPr kumimoji="1" lang="ja-JP" altLang="en-US" dirty="0" smtClean="0"/>
              <a:t>月</a:t>
            </a:r>
            <a:r>
              <a:rPr lang="ja-JP" altLang="en-US" dirty="0"/>
              <a:t>１７</a:t>
            </a:r>
            <a:r>
              <a:rPr kumimoji="1" lang="ja-JP" altLang="en-US" dirty="0" smtClean="0"/>
              <a:t>日</a:t>
            </a:r>
            <a:endParaRPr kumimoji="1" lang="ja-JP" altLang="en-US" dirty="0"/>
          </a:p>
        </p:txBody>
      </p:sp>
      <p:sp>
        <p:nvSpPr>
          <p:cNvPr id="4" name="テキスト ボックス 3"/>
          <p:cNvSpPr txBox="1"/>
          <p:nvPr/>
        </p:nvSpPr>
        <p:spPr>
          <a:xfrm>
            <a:off x="539552" y="5445224"/>
            <a:ext cx="7920880" cy="369332"/>
          </a:xfrm>
          <a:prstGeom prst="rect">
            <a:avLst/>
          </a:prstGeom>
          <a:noFill/>
        </p:spPr>
        <p:txBody>
          <a:bodyPr wrap="square" rtlCol="0">
            <a:spAutoFit/>
          </a:bodyPr>
          <a:lstStyle/>
          <a:p>
            <a:endParaRPr kumimoji="1" lang="ja-JP" altLang="en-US"/>
          </a:p>
        </p:txBody>
      </p:sp>
    </p:spTree>
    <p:extLst>
      <p:ext uri="{BB962C8B-B14F-4D97-AF65-F5344CB8AC3E}">
        <p14:creationId xmlns:p14="http://schemas.microsoft.com/office/powerpoint/2010/main" val="373233590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115839</TotalTime>
  <Words>666</Words>
  <Application>Microsoft Office PowerPoint</Application>
  <PresentationFormat>画面に合わせる (4:3)</PresentationFormat>
  <Paragraphs>153</Paragraphs>
  <Slides>38</Slides>
  <Notes>35</Notes>
  <HiddenSlides>0</HiddenSlides>
  <MMClips>0</MMClips>
  <ScaleCrop>false</ScaleCrop>
  <HeadingPairs>
    <vt:vector size="4" baseType="variant">
      <vt:variant>
        <vt:lpstr>テーマ</vt:lpstr>
      </vt:variant>
      <vt:variant>
        <vt:i4>1</vt:i4>
      </vt:variant>
      <vt:variant>
        <vt:lpstr>スライド タイトル</vt:lpstr>
      </vt:variant>
      <vt:variant>
        <vt:i4>38</vt:i4>
      </vt:variant>
    </vt:vector>
  </HeadingPairs>
  <TitlesOfParts>
    <vt:vector size="39" baseType="lpstr">
      <vt:lpstr>Office ​​テーマ</vt:lpstr>
      <vt:lpstr>OULS’SA掲示板システム</vt:lpstr>
      <vt:lpstr>目次</vt:lpstr>
      <vt:lpstr>学生の質問や論文提出の仕組み</vt:lpstr>
      <vt:lpstr>教員記事投稿の仕組み</vt:lpstr>
      <vt:lpstr>ログイン方法</vt:lpstr>
      <vt:lpstr>トップページ</vt:lpstr>
      <vt:lpstr>学生の質問や論文提出における教員の処理手順</vt:lpstr>
      <vt:lpstr>教員の作業について</vt:lpstr>
      <vt:lpstr>学生投稿確認</vt:lpstr>
      <vt:lpstr>ダッシュボード画面</vt:lpstr>
      <vt:lpstr>投稿確認</vt:lpstr>
      <vt:lpstr>投稿一覧</vt:lpstr>
      <vt:lpstr>投稿記事の仕様</vt:lpstr>
      <vt:lpstr>投稿一覧</vt:lpstr>
      <vt:lpstr>投稿された記事の編集</vt:lpstr>
      <vt:lpstr>編集画面</vt:lpstr>
      <vt:lpstr>記事の確認</vt:lpstr>
      <vt:lpstr>編集画面</vt:lpstr>
      <vt:lpstr>カテゴリ編集</vt:lpstr>
      <vt:lpstr>公開</vt:lpstr>
      <vt:lpstr>これで学生の質問や論文提出公開手順の説明は終わります</vt:lpstr>
      <vt:lpstr>教員・弁護士アドバイザーの記事投稿</vt:lpstr>
      <vt:lpstr>記事の投稿方法</vt:lpstr>
      <vt:lpstr>新規作成画面</vt:lpstr>
      <vt:lpstr>カテゴリ決定</vt:lpstr>
      <vt:lpstr>記事を書いた後は</vt:lpstr>
      <vt:lpstr>公開されました</vt:lpstr>
      <vt:lpstr>但し</vt:lpstr>
      <vt:lpstr>コメントの書き方</vt:lpstr>
      <vt:lpstr>コメント画面</vt:lpstr>
      <vt:lpstr>公開されました</vt:lpstr>
      <vt:lpstr>コメントに対する反論は</vt:lpstr>
      <vt:lpstr>公開されたら</vt:lpstr>
      <vt:lpstr>パスワード変更方法</vt:lpstr>
      <vt:lpstr>注意</vt:lpstr>
      <vt:lpstr>注意</vt:lpstr>
      <vt:lpstr>連絡先</vt:lpstr>
      <vt:lpstr>作成日</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編集者マニュアル</dc:title>
  <dc:creator>IT</dc:creator>
  <cp:lastModifiedBy>IT</cp:lastModifiedBy>
  <cp:revision>122</cp:revision>
  <cp:lastPrinted>2014-07-18T07:47:08Z</cp:lastPrinted>
  <dcterms:created xsi:type="dcterms:W3CDTF">2014-01-09T06:10:08Z</dcterms:created>
  <dcterms:modified xsi:type="dcterms:W3CDTF">2016-07-06T05:19:47Z</dcterms:modified>
  <cp:contentStatus/>
</cp:coreProperties>
</file>